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57" r:id="rId3"/>
    <p:sldId id="274" r:id="rId4"/>
    <p:sldId id="330" r:id="rId5"/>
    <p:sldId id="333" r:id="rId6"/>
    <p:sldId id="292" r:id="rId7"/>
    <p:sldId id="332" r:id="rId8"/>
    <p:sldId id="328" r:id="rId9"/>
    <p:sldId id="259" r:id="rId10"/>
    <p:sldId id="282" r:id="rId11"/>
    <p:sldId id="329" r:id="rId12"/>
    <p:sldId id="294" r:id="rId13"/>
    <p:sldId id="339" r:id="rId14"/>
    <p:sldId id="295" r:id="rId15"/>
    <p:sldId id="335" r:id="rId16"/>
    <p:sldId id="324" r:id="rId17"/>
    <p:sldId id="325" r:id="rId18"/>
    <p:sldId id="326" r:id="rId19"/>
    <p:sldId id="343" r:id="rId20"/>
    <p:sldId id="344" r:id="rId21"/>
    <p:sldId id="347" r:id="rId22"/>
    <p:sldId id="346" r:id="rId23"/>
    <p:sldId id="345" r:id="rId24"/>
    <p:sldId id="342" r:id="rId25"/>
    <p:sldId id="340" r:id="rId26"/>
    <p:sldId id="348" r:id="rId27"/>
    <p:sldId id="349" r:id="rId28"/>
    <p:sldId id="378" r:id="rId29"/>
    <p:sldId id="379" r:id="rId30"/>
    <p:sldId id="380" r:id="rId31"/>
    <p:sldId id="381" r:id="rId32"/>
    <p:sldId id="382" r:id="rId33"/>
    <p:sldId id="383" r:id="rId34"/>
    <p:sldId id="384" r:id="rId35"/>
    <p:sldId id="385" r:id="rId36"/>
    <p:sldId id="351" r:id="rId37"/>
    <p:sldId id="350" r:id="rId38"/>
    <p:sldId id="354" r:id="rId39"/>
    <p:sldId id="353" r:id="rId40"/>
    <p:sldId id="352" r:id="rId41"/>
    <p:sldId id="359" r:id="rId42"/>
    <p:sldId id="358" r:id="rId43"/>
    <p:sldId id="366" r:id="rId44"/>
    <p:sldId id="365" r:id="rId45"/>
    <p:sldId id="364" r:id="rId46"/>
    <p:sldId id="368" r:id="rId47"/>
    <p:sldId id="337" r:id="rId48"/>
    <p:sldId id="296" r:id="rId49"/>
    <p:sldId id="279" r:id="rId50"/>
    <p:sldId id="260" r:id="rId51"/>
    <p:sldId id="371" r:id="rId52"/>
    <p:sldId id="370" r:id="rId53"/>
    <p:sldId id="369" r:id="rId54"/>
    <p:sldId id="372" r:id="rId55"/>
    <p:sldId id="375" r:id="rId56"/>
    <p:sldId id="338" r:id="rId57"/>
    <p:sldId id="266" r:id="rId58"/>
    <p:sldId id="267" r:id="rId59"/>
    <p:sldId id="268" r:id="rId60"/>
    <p:sldId id="269" r:id="rId61"/>
    <p:sldId id="377" r:id="rId62"/>
    <p:sldId id="376" r:id="rId6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0066FF"/>
    <a:srgbClr val="0099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35" autoAdjust="0"/>
  </p:normalViewPr>
  <p:slideViewPr>
    <p:cSldViewPr>
      <p:cViewPr>
        <p:scale>
          <a:sx n="150" d="100"/>
          <a:sy n="150" d="100"/>
        </p:scale>
        <p:origin x="456" y="-2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9C343B-9739-43DB-BD49-FD8CF19D0ECD}" type="datetimeFigureOut">
              <a:rPr lang="zh-CN" altLang="en-US" smtClean="0"/>
              <a:t>2016/10/6</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B96D3B-E38F-4475-AB61-85FCCFC5A8DA}" type="slidenum">
              <a:rPr lang="zh-CN" altLang="en-US" smtClean="0"/>
              <a:t>‹#›</a:t>
            </a:fld>
            <a:endParaRPr lang="zh-CN" altLang="en-US"/>
          </a:p>
        </p:txBody>
      </p:sp>
    </p:spTree>
    <p:extLst>
      <p:ext uri="{BB962C8B-B14F-4D97-AF65-F5344CB8AC3E}">
        <p14:creationId xmlns:p14="http://schemas.microsoft.com/office/powerpoint/2010/main" val="511939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B96D3B-E38F-4475-AB61-85FCCFC5A8DA}" type="slidenum">
              <a:rPr lang="zh-CN" altLang="en-US" smtClean="0"/>
              <a:t>24</a:t>
            </a:fld>
            <a:endParaRPr lang="zh-CN" altLang="en-US"/>
          </a:p>
        </p:txBody>
      </p:sp>
    </p:spTree>
    <p:extLst>
      <p:ext uri="{BB962C8B-B14F-4D97-AF65-F5344CB8AC3E}">
        <p14:creationId xmlns:p14="http://schemas.microsoft.com/office/powerpoint/2010/main" val="2759214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0" y="1643050"/>
            <a:ext cx="9144000" cy="2143140"/>
          </a:xfrm>
          <a:solidFill>
            <a:srgbClr val="0066FF"/>
          </a:solidFill>
          <a:ln w="19050">
            <a:noFill/>
          </a:ln>
          <a:scene3d>
            <a:camera prst="obliqueBottomRight"/>
            <a:lightRig rig="threePt" dir="t"/>
          </a:scene3d>
        </p:spPr>
        <p:txBody>
          <a:bodyPr/>
          <a:lstStyle>
            <a:lvl1pPr>
              <a:defRPr sz="7200">
                <a:solidFill>
                  <a:schemeClr val="tx1"/>
                </a:solidFill>
              </a:defRPr>
            </a:lvl1pPr>
          </a:lstStyle>
          <a:p>
            <a:r>
              <a:rPr lang="en-US" altLang="zh-CN" dirty="0" smtClean="0"/>
              <a:t>Template</a:t>
            </a:r>
            <a:endParaRPr lang="zh-CN" altLang="en-US" dirty="0"/>
          </a:p>
        </p:txBody>
      </p:sp>
      <p:sp>
        <p:nvSpPr>
          <p:cNvPr id="3" name="副标题 2"/>
          <p:cNvSpPr>
            <a:spLocks noGrp="1"/>
          </p:cNvSpPr>
          <p:nvPr>
            <p:ph type="subTitle" idx="1"/>
          </p:nvPr>
        </p:nvSpPr>
        <p:spPr>
          <a:xfrm>
            <a:off x="1500166" y="4357694"/>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5" name="页脚占位符 4"/>
          <p:cNvSpPr>
            <a:spLocks noGrp="1"/>
          </p:cNvSpPr>
          <p:nvPr>
            <p:ph type="ftr" sz="quarter" idx="11"/>
          </p:nvPr>
        </p:nvSpPr>
        <p:spPr/>
        <p:txBody>
          <a:bodyPr/>
          <a:lstStyle>
            <a:lvl1pPr algn="l">
              <a:defRPr sz="1400" b="1" i="1">
                <a:latin typeface="华文宋体" pitchFamily="2" charset="-122"/>
                <a:ea typeface="华文宋体" pitchFamily="2" charset="-122"/>
              </a:defRPr>
            </a:lvl1pPr>
          </a:lstStyle>
          <a:p>
            <a:r>
              <a:rPr lang="zh-CN" altLang="en-US" dirty="0" smtClean="0"/>
              <a:t>华中科技大学电气与电子工程学院</a:t>
            </a:r>
            <a:endParaRPr lang="zh-CN" altLang="en-US" dirty="0"/>
          </a:p>
        </p:txBody>
      </p:sp>
      <p:pic>
        <p:nvPicPr>
          <p:cNvPr id="7" name="Picture 11" descr="xiaohui"/>
          <p:cNvPicPr>
            <a:picLocks noChangeAspect="1" noChangeArrowheads="1"/>
          </p:cNvPicPr>
          <p:nvPr userDrawn="1"/>
        </p:nvPicPr>
        <p:blipFill>
          <a:blip r:embed="rId2">
            <a:clrChange>
              <a:clrFrom>
                <a:srgbClr val="FFFFFF"/>
              </a:clrFrom>
              <a:clrTo>
                <a:srgbClr val="FFFFFF">
                  <a:alpha val="0"/>
                </a:srgbClr>
              </a:clrTo>
            </a:clrChange>
          </a:blip>
          <a:srcRect t="3052" r="3467" b="17821"/>
          <a:stretch>
            <a:fillRect/>
          </a:stretch>
        </p:blipFill>
        <p:spPr bwMode="auto">
          <a:xfrm>
            <a:off x="6786578" y="1142984"/>
            <a:ext cx="584932" cy="428628"/>
          </a:xfrm>
          <a:prstGeom prst="rect">
            <a:avLst/>
          </a:prstGeom>
          <a:noFill/>
          <a:ln w="9525">
            <a:noFill/>
            <a:miter lim="800000"/>
            <a:headEnd/>
            <a:tailEnd/>
          </a:ln>
        </p:spPr>
      </p:pic>
      <p:pic>
        <p:nvPicPr>
          <p:cNvPr id="6" name="图片 5" descr="hust_副本.png"/>
          <p:cNvPicPr>
            <a:picLocks noChangeAspect="1"/>
          </p:cNvPicPr>
          <p:nvPr userDrawn="1"/>
        </p:nvPicPr>
        <p:blipFill>
          <a:blip r:embed="rId3" cstate="print"/>
          <a:stretch>
            <a:fillRect/>
          </a:stretch>
        </p:blipFill>
        <p:spPr>
          <a:xfrm>
            <a:off x="7390909" y="1142984"/>
            <a:ext cx="1753091" cy="434803"/>
          </a:xfrm>
          <a:prstGeom prst="rect">
            <a:avLst/>
          </a:prstGeom>
        </p:spPr>
      </p:pic>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142844" y="857232"/>
            <a:ext cx="9001156" cy="5429288"/>
          </a:xfrm>
        </p:spPr>
        <p:txBody>
          <a:bodyPr/>
          <a:lstStyle/>
          <a:p>
            <a:pPr lvl="0"/>
            <a:r>
              <a:rPr lang="zh-CN" altLang="en-US" dirty="0" smtClean="0"/>
              <a:t>单击此处编辑母版文本样式</a:t>
            </a:r>
          </a:p>
        </p:txBody>
      </p:sp>
      <p:sp>
        <p:nvSpPr>
          <p:cNvPr id="5" name="页脚占位符 4"/>
          <p:cNvSpPr>
            <a:spLocks noGrp="1"/>
          </p:cNvSpPr>
          <p:nvPr>
            <p:ph type="ftr" sz="quarter" idx="11"/>
          </p:nvPr>
        </p:nvSpPr>
        <p:spPr/>
        <p:txBody>
          <a:bodyPr/>
          <a:lstStyle>
            <a:lvl1pPr algn="l">
              <a:defRPr sz="1400" b="1" i="1">
                <a:latin typeface="华文宋体" pitchFamily="2" charset="-122"/>
                <a:ea typeface="华文宋体" pitchFamily="2" charset="-122"/>
              </a:defRPr>
            </a:lvl1pPr>
          </a:lstStyle>
          <a:p>
            <a:r>
              <a:rPr lang="zh-CN" altLang="en-US" smtClean="0"/>
              <a:t>华中科技大学电气与电子工程学院</a:t>
            </a:r>
            <a:endParaRPr lang="zh-CN" altLang="en-US" dirty="0"/>
          </a:p>
        </p:txBody>
      </p:sp>
      <p:sp>
        <p:nvSpPr>
          <p:cNvPr id="8" name="모서리가 둥근 직사각형 46"/>
          <p:cNvSpPr/>
          <p:nvPr userDrawn="1"/>
        </p:nvSpPr>
        <p:spPr>
          <a:xfrm>
            <a:off x="142844" y="142852"/>
            <a:ext cx="7286675" cy="571504"/>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endParaRPr lang="en-US" altLang="ko-KR" sz="2800" dirty="0">
              <a:ln>
                <a:noFill/>
              </a:ln>
              <a:solidFill>
                <a:schemeClr val="tx1"/>
              </a:solidFill>
              <a:latin typeface="+mj-ea"/>
              <a:ea typeface="+mj-e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142844" y="857232"/>
            <a:ext cx="9001156" cy="5429288"/>
          </a:xfrm>
        </p:spPr>
        <p:txBody>
          <a:bodyPr/>
          <a:lstStyle/>
          <a:p>
            <a:pPr lvl="0"/>
            <a:r>
              <a:rPr lang="zh-CN" altLang="en-US" dirty="0" smtClean="0"/>
              <a:t>单击此处编辑母版文本样式</a:t>
            </a:r>
          </a:p>
        </p:txBody>
      </p:sp>
      <p:sp>
        <p:nvSpPr>
          <p:cNvPr id="5" name="页脚占位符 4"/>
          <p:cNvSpPr>
            <a:spLocks noGrp="1"/>
          </p:cNvSpPr>
          <p:nvPr>
            <p:ph type="ftr" sz="quarter" idx="11"/>
          </p:nvPr>
        </p:nvSpPr>
        <p:spPr/>
        <p:txBody>
          <a:bodyPr/>
          <a:lstStyle>
            <a:lvl1pPr algn="l">
              <a:defRPr sz="1400" b="1" i="1">
                <a:latin typeface="华文宋体" pitchFamily="2" charset="-122"/>
                <a:ea typeface="华文宋体" pitchFamily="2" charset="-122"/>
              </a:defRPr>
            </a:lvl1pPr>
          </a:lstStyle>
          <a:p>
            <a:r>
              <a:rPr lang="zh-CN" altLang="en-US" smtClean="0"/>
              <a:t>华中科技大学电气与电子工程学院</a:t>
            </a:r>
            <a:endParaRPr lang="zh-CN" altLang="en-US" dirty="0"/>
          </a:p>
        </p:txBody>
      </p:sp>
      <p:sp>
        <p:nvSpPr>
          <p:cNvPr id="8" name="모서리가 둥근 직사각형 46"/>
          <p:cNvSpPr/>
          <p:nvPr userDrawn="1"/>
        </p:nvSpPr>
        <p:spPr>
          <a:xfrm>
            <a:off x="142844" y="142852"/>
            <a:ext cx="7286675" cy="571504"/>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endParaRPr lang="en-US" altLang="ko-KR" sz="2800" dirty="0">
              <a:ln>
                <a:noFill/>
              </a:ln>
              <a:solidFill>
                <a:schemeClr val="tx1"/>
              </a:solidFill>
              <a:latin typeface="+mj-ea"/>
              <a:ea typeface="+mj-e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142844" y="857232"/>
            <a:ext cx="9001156" cy="5429288"/>
          </a:xfrm>
        </p:spPr>
        <p:txBody>
          <a:bodyPr/>
          <a:lstStyle/>
          <a:p>
            <a:pPr lvl="0"/>
            <a:r>
              <a:rPr lang="zh-CN" altLang="en-US" dirty="0" smtClean="0"/>
              <a:t>单击此处编辑母版文本样式</a:t>
            </a:r>
          </a:p>
        </p:txBody>
      </p:sp>
      <p:sp>
        <p:nvSpPr>
          <p:cNvPr id="5" name="页脚占位符 4"/>
          <p:cNvSpPr>
            <a:spLocks noGrp="1"/>
          </p:cNvSpPr>
          <p:nvPr>
            <p:ph type="ftr" sz="quarter" idx="11"/>
          </p:nvPr>
        </p:nvSpPr>
        <p:spPr/>
        <p:txBody>
          <a:bodyPr/>
          <a:lstStyle>
            <a:lvl1pPr algn="l">
              <a:defRPr sz="1400" b="1" i="1">
                <a:latin typeface="华文宋体" pitchFamily="2" charset="-122"/>
                <a:ea typeface="华文宋体" pitchFamily="2" charset="-122"/>
              </a:defRPr>
            </a:lvl1pPr>
          </a:lstStyle>
          <a:p>
            <a:r>
              <a:rPr lang="zh-CN" altLang="en-US" smtClean="0"/>
              <a:t>华中科技大学电气与电子工程学院</a:t>
            </a:r>
            <a:endParaRPr lang="zh-CN" altLang="en-US" dirty="0"/>
          </a:p>
        </p:txBody>
      </p:sp>
      <p:sp>
        <p:nvSpPr>
          <p:cNvPr id="8" name="모서리가 둥근 직사각형 46"/>
          <p:cNvSpPr/>
          <p:nvPr userDrawn="1"/>
        </p:nvSpPr>
        <p:spPr>
          <a:xfrm>
            <a:off x="142844" y="142852"/>
            <a:ext cx="7286675" cy="571504"/>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endParaRPr lang="en-US" altLang="ko-KR" sz="2800" dirty="0">
              <a:ln>
                <a:noFill/>
              </a:ln>
              <a:solidFill>
                <a:schemeClr val="tx1"/>
              </a:solidFill>
              <a:latin typeface="+mj-ea"/>
              <a:ea typeface="+mj-e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142844" y="857232"/>
            <a:ext cx="9001156" cy="5429288"/>
          </a:xfrm>
        </p:spPr>
        <p:txBody>
          <a:bodyPr/>
          <a:lstStyle/>
          <a:p>
            <a:pPr lvl="0"/>
            <a:r>
              <a:rPr lang="zh-CN" altLang="en-US" dirty="0" smtClean="0"/>
              <a:t>单击此处编辑母版文本样式</a:t>
            </a:r>
          </a:p>
        </p:txBody>
      </p:sp>
      <p:sp>
        <p:nvSpPr>
          <p:cNvPr id="5" name="页脚占位符 4"/>
          <p:cNvSpPr>
            <a:spLocks noGrp="1"/>
          </p:cNvSpPr>
          <p:nvPr>
            <p:ph type="ftr" sz="quarter" idx="11"/>
          </p:nvPr>
        </p:nvSpPr>
        <p:spPr/>
        <p:txBody>
          <a:bodyPr/>
          <a:lstStyle>
            <a:lvl1pPr algn="l">
              <a:defRPr sz="1400" b="1" i="1">
                <a:latin typeface="华文宋体" pitchFamily="2" charset="-122"/>
                <a:ea typeface="华文宋体" pitchFamily="2" charset="-122"/>
              </a:defRPr>
            </a:lvl1pPr>
          </a:lstStyle>
          <a:p>
            <a:r>
              <a:rPr lang="zh-CN" altLang="en-US" smtClean="0"/>
              <a:t>华中科技大学电气与电子工程学院</a:t>
            </a:r>
            <a:endParaRPr lang="zh-CN" altLang="en-US" dirty="0"/>
          </a:p>
        </p:txBody>
      </p:sp>
      <p:sp>
        <p:nvSpPr>
          <p:cNvPr id="8" name="모서리가 둥근 직사각형 46"/>
          <p:cNvSpPr/>
          <p:nvPr userDrawn="1"/>
        </p:nvSpPr>
        <p:spPr>
          <a:xfrm>
            <a:off x="142844" y="142852"/>
            <a:ext cx="7286675" cy="571504"/>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endParaRPr lang="en-US" altLang="ko-KR" sz="2800" dirty="0">
              <a:ln>
                <a:noFill/>
              </a:ln>
              <a:solidFill>
                <a:schemeClr val="tx1"/>
              </a:solidFill>
              <a:latin typeface="+mj-ea"/>
              <a:ea typeface="+mj-e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142844" y="857232"/>
            <a:ext cx="9001156" cy="5429288"/>
          </a:xfrm>
        </p:spPr>
        <p:txBody>
          <a:bodyPr/>
          <a:lstStyle/>
          <a:p>
            <a:pPr lvl="0"/>
            <a:r>
              <a:rPr lang="zh-CN" altLang="en-US" dirty="0" smtClean="0"/>
              <a:t>单击此处编辑母版文本样式</a:t>
            </a:r>
          </a:p>
        </p:txBody>
      </p:sp>
      <p:sp>
        <p:nvSpPr>
          <p:cNvPr id="5" name="页脚占位符 4"/>
          <p:cNvSpPr>
            <a:spLocks noGrp="1"/>
          </p:cNvSpPr>
          <p:nvPr>
            <p:ph type="ftr" sz="quarter" idx="11"/>
          </p:nvPr>
        </p:nvSpPr>
        <p:spPr/>
        <p:txBody>
          <a:bodyPr/>
          <a:lstStyle>
            <a:lvl1pPr algn="l">
              <a:defRPr sz="1400" b="1" i="1">
                <a:latin typeface="华文宋体" pitchFamily="2" charset="-122"/>
                <a:ea typeface="华文宋体" pitchFamily="2" charset="-122"/>
              </a:defRPr>
            </a:lvl1pPr>
          </a:lstStyle>
          <a:p>
            <a:r>
              <a:rPr lang="zh-CN" altLang="en-US" smtClean="0"/>
              <a:t>华中科技大学电气与电子工程学院</a:t>
            </a:r>
            <a:endParaRPr lang="zh-CN" altLang="en-US" dirty="0"/>
          </a:p>
        </p:txBody>
      </p:sp>
      <p:sp>
        <p:nvSpPr>
          <p:cNvPr id="8" name="모서리가 둥근 직사각형 46"/>
          <p:cNvSpPr/>
          <p:nvPr userDrawn="1"/>
        </p:nvSpPr>
        <p:spPr>
          <a:xfrm>
            <a:off x="142844" y="142852"/>
            <a:ext cx="7286675" cy="571504"/>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endParaRPr lang="en-US" altLang="ko-KR" sz="2800" dirty="0">
              <a:ln>
                <a:noFill/>
              </a:ln>
              <a:solidFill>
                <a:schemeClr val="tx1"/>
              </a:solidFill>
              <a:latin typeface="+mj-ea"/>
              <a:ea typeface="+mj-e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142844" y="857232"/>
            <a:ext cx="9001156" cy="5429288"/>
          </a:xfrm>
        </p:spPr>
        <p:txBody>
          <a:bodyPr/>
          <a:lstStyle/>
          <a:p>
            <a:pPr lvl="0"/>
            <a:r>
              <a:rPr lang="zh-CN" altLang="en-US" dirty="0" smtClean="0"/>
              <a:t>单击此处编辑母版文本样式</a:t>
            </a:r>
          </a:p>
        </p:txBody>
      </p:sp>
      <p:sp>
        <p:nvSpPr>
          <p:cNvPr id="5" name="页脚占位符 4"/>
          <p:cNvSpPr>
            <a:spLocks noGrp="1"/>
          </p:cNvSpPr>
          <p:nvPr>
            <p:ph type="ftr" sz="quarter" idx="11"/>
          </p:nvPr>
        </p:nvSpPr>
        <p:spPr/>
        <p:txBody>
          <a:bodyPr/>
          <a:lstStyle>
            <a:lvl1pPr algn="l">
              <a:defRPr sz="1400" b="1" i="1">
                <a:latin typeface="华文宋体" pitchFamily="2" charset="-122"/>
                <a:ea typeface="华文宋体" pitchFamily="2" charset="-122"/>
              </a:defRPr>
            </a:lvl1pPr>
          </a:lstStyle>
          <a:p>
            <a:r>
              <a:rPr lang="zh-CN" altLang="en-US" smtClean="0"/>
              <a:t>华中科技大学电气与电子工程学院</a:t>
            </a:r>
            <a:endParaRPr lang="zh-CN" altLang="en-US" dirty="0"/>
          </a:p>
        </p:txBody>
      </p:sp>
      <p:sp>
        <p:nvSpPr>
          <p:cNvPr id="8" name="모서리가 둥근 직사각형 46"/>
          <p:cNvSpPr/>
          <p:nvPr userDrawn="1"/>
        </p:nvSpPr>
        <p:spPr>
          <a:xfrm>
            <a:off x="142844" y="142852"/>
            <a:ext cx="7286675" cy="571504"/>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endParaRPr lang="en-US" altLang="ko-KR" sz="2800" dirty="0">
              <a:ln>
                <a:noFill/>
              </a:ln>
              <a:solidFill>
                <a:schemeClr val="tx1"/>
              </a:solidFill>
              <a:latin typeface="+mj-ea"/>
              <a:ea typeface="+mj-e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142844" y="857232"/>
            <a:ext cx="9001156" cy="5429288"/>
          </a:xfrm>
        </p:spPr>
        <p:txBody>
          <a:bodyPr/>
          <a:lstStyle/>
          <a:p>
            <a:pPr lvl="0"/>
            <a:r>
              <a:rPr lang="zh-CN" altLang="en-US" dirty="0" smtClean="0"/>
              <a:t>单击此处编辑母版文本样式</a:t>
            </a:r>
          </a:p>
        </p:txBody>
      </p:sp>
      <p:sp>
        <p:nvSpPr>
          <p:cNvPr id="5" name="页脚占位符 4"/>
          <p:cNvSpPr>
            <a:spLocks noGrp="1"/>
          </p:cNvSpPr>
          <p:nvPr>
            <p:ph type="ftr" sz="quarter" idx="11"/>
          </p:nvPr>
        </p:nvSpPr>
        <p:spPr/>
        <p:txBody>
          <a:bodyPr/>
          <a:lstStyle>
            <a:lvl1pPr algn="l">
              <a:defRPr sz="1400" b="1" i="1">
                <a:latin typeface="华文宋体" pitchFamily="2" charset="-122"/>
                <a:ea typeface="华文宋体" pitchFamily="2" charset="-122"/>
              </a:defRPr>
            </a:lvl1pPr>
          </a:lstStyle>
          <a:p>
            <a:r>
              <a:rPr lang="zh-CN" altLang="en-US" smtClean="0"/>
              <a:t>华中科技大学电气与电子工程学院</a:t>
            </a:r>
            <a:endParaRPr lang="zh-CN" altLang="en-US" dirty="0"/>
          </a:p>
        </p:txBody>
      </p:sp>
      <p:sp>
        <p:nvSpPr>
          <p:cNvPr id="8" name="모서리가 둥근 직사각형 46"/>
          <p:cNvSpPr/>
          <p:nvPr userDrawn="1"/>
        </p:nvSpPr>
        <p:spPr>
          <a:xfrm>
            <a:off x="142844" y="142852"/>
            <a:ext cx="7286675" cy="571504"/>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endParaRPr lang="en-US" altLang="ko-KR" sz="2800" dirty="0">
              <a:ln>
                <a:noFill/>
              </a:ln>
              <a:solidFill>
                <a:schemeClr val="tx1"/>
              </a:solidFill>
              <a:latin typeface="+mj-ea"/>
              <a:ea typeface="+mj-e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0" y="0"/>
            <a:ext cx="9144000" cy="785794"/>
          </a:xfrm>
          <a:prstGeom prst="rect">
            <a:avLst/>
          </a:prstGeom>
          <a:solidFill>
            <a:srgbClr val="0066CC"/>
          </a:solidFill>
          <a:ln w="19050">
            <a:noFill/>
          </a:ln>
          <a:effectLst>
            <a:outerShdw blurRad="50800" dist="38100" dir="2700000" algn="tl" rotWithShape="0">
              <a:prstClr val="black">
                <a:alpha val="40000"/>
              </a:prstClr>
            </a:outerShdw>
          </a:effectLst>
          <a:scene3d>
            <a:camera prst="obliqueBottomRight"/>
            <a:lightRig rig="threePt" dir="t"/>
          </a:scene3d>
        </p:spPr>
        <p:txBody>
          <a:bodyPr vert="horz" lIns="91440" tIns="45720" rIns="91440" bIns="45720" rtlCol="0" anchor="ctr">
            <a:normAutofit/>
          </a:bodyPr>
          <a:lstStyle/>
          <a:p>
            <a:endParaRPr lang="zh-CN" altLang="en-US" dirty="0"/>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页脚占位符 4"/>
          <p:cNvSpPr>
            <a:spLocks noGrp="1"/>
          </p:cNvSpPr>
          <p:nvPr>
            <p:ph type="ftr" sz="quarter" idx="3"/>
          </p:nvPr>
        </p:nvSpPr>
        <p:spPr>
          <a:xfrm>
            <a:off x="0" y="6500834"/>
            <a:ext cx="9144000" cy="357166"/>
          </a:xfrm>
          <a:prstGeom prst="rect">
            <a:avLst/>
          </a:prstGeom>
          <a:solidFill>
            <a:srgbClr val="0066CC"/>
          </a:solidFill>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defRPr sz="1200">
                <a:solidFill>
                  <a:schemeClr val="tx1"/>
                </a:solidFill>
              </a:defRPr>
            </a:lvl1pPr>
          </a:lstStyle>
          <a:p>
            <a:endParaRPr lang="en-US" altLang="zh-CN" sz="1400" b="1" i="1" dirty="0" smtClean="0">
              <a:solidFill>
                <a:prstClr val="black"/>
              </a:solidFill>
              <a:latin typeface="华文宋体" pitchFamily="2" charset="-122"/>
              <a:ea typeface="华文宋体" pitchFamily="2" charset="-122"/>
            </a:endParaRPr>
          </a:p>
          <a:p>
            <a:r>
              <a:rPr lang="zh-CN" altLang="en-US" sz="1400" b="1" i="1" dirty="0" smtClean="0">
                <a:solidFill>
                  <a:prstClr val="black"/>
                </a:solidFill>
              </a:rPr>
              <a:t>华中科技大学电气与电子工程学院</a:t>
            </a:r>
          </a:p>
          <a:p>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pPr algn="ctr"/>
            <a:r>
              <a:rPr lang="zh-CN" altLang="en-US" dirty="0" smtClean="0"/>
              <a:t>   </a:t>
            </a:r>
            <a:r>
              <a:rPr lang="zh-CN" altLang="en-US" dirty="0" smtClean="0">
                <a:solidFill>
                  <a:srgbClr val="FFC000"/>
                </a:solidFill>
                <a:latin typeface="华文行楷" panose="02010800040101010101" pitchFamily="2" charset="-122"/>
                <a:ea typeface="华文行楷" panose="02010800040101010101" pitchFamily="2" charset="-122"/>
              </a:rPr>
              <a:t>组内学习交流报告</a:t>
            </a:r>
            <a:endParaRPr lang="zh-CN" altLang="en-US" sz="5400" dirty="0" smtClean="0">
              <a:solidFill>
                <a:srgbClr val="FFC000"/>
              </a:solidFill>
              <a:latin typeface="华文行楷" panose="02010800040101010101" pitchFamily="2" charset="-122"/>
              <a:ea typeface="华文行楷" panose="02010800040101010101" pitchFamily="2" charset="-122"/>
            </a:endParaRPr>
          </a:p>
        </p:txBody>
      </p:sp>
      <p:sp>
        <p:nvSpPr>
          <p:cNvPr id="3" name="副标题 2"/>
          <p:cNvSpPr>
            <a:spLocks noGrp="1"/>
          </p:cNvSpPr>
          <p:nvPr>
            <p:ph type="subTitle" idx="1"/>
          </p:nvPr>
        </p:nvSpPr>
        <p:spPr/>
        <p:txBody>
          <a:bodyPr/>
          <a:lstStyle/>
          <a:p>
            <a:r>
              <a:rPr lang="zh-CN" altLang="en-US" dirty="0" smtClean="0">
                <a:solidFill>
                  <a:schemeClr val="tx1"/>
                </a:solidFill>
                <a:latin typeface="华文行楷" panose="02010800040101010101" pitchFamily="2" charset="-122"/>
                <a:ea typeface="华文行楷" panose="02010800040101010101" pitchFamily="2" charset="-122"/>
              </a:rPr>
              <a:t>高</a:t>
            </a:r>
            <a:r>
              <a:rPr lang="zh-CN" altLang="en-US" dirty="0">
                <a:solidFill>
                  <a:schemeClr val="tx1"/>
                </a:solidFill>
                <a:latin typeface="华文行楷" panose="02010800040101010101" pitchFamily="2" charset="-122"/>
                <a:ea typeface="华文行楷" panose="02010800040101010101" pitchFamily="2" charset="-122"/>
              </a:rPr>
              <a:t>建</a:t>
            </a:r>
            <a:r>
              <a:rPr lang="zh-CN" altLang="en-US" dirty="0" smtClean="0">
                <a:solidFill>
                  <a:schemeClr val="tx1"/>
                </a:solidFill>
                <a:latin typeface="华文行楷" panose="02010800040101010101" pitchFamily="2" charset="-122"/>
                <a:ea typeface="华文行楷" panose="02010800040101010101" pitchFamily="2" charset="-122"/>
              </a:rPr>
              <a:t>平</a:t>
            </a:r>
            <a:endParaRPr lang="en-US" altLang="zh-CN" dirty="0" smtClean="0">
              <a:solidFill>
                <a:schemeClr val="tx1"/>
              </a:solidFill>
              <a:latin typeface="华文行楷" panose="02010800040101010101" pitchFamily="2" charset="-122"/>
              <a:ea typeface="华文行楷" panose="02010800040101010101" pitchFamily="2" charset="-122"/>
            </a:endParaRPr>
          </a:p>
          <a:p>
            <a:endParaRPr lang="en-US" altLang="zh-CN" dirty="0">
              <a:solidFill>
                <a:schemeClr val="tx1"/>
              </a:solidFill>
              <a:latin typeface="华文行楷" panose="02010800040101010101" pitchFamily="2" charset="-122"/>
              <a:ea typeface="华文行楷" panose="02010800040101010101" pitchFamily="2" charset="-122"/>
            </a:endParaRPr>
          </a:p>
          <a:p>
            <a:r>
              <a:rPr lang="en-US" altLang="zh-CN" dirty="0">
                <a:solidFill>
                  <a:schemeClr val="tx1"/>
                </a:solidFill>
              </a:rPr>
              <a:t>2016.7.27</a:t>
            </a:r>
          </a:p>
          <a:p>
            <a:endParaRPr lang="zh-CN" altLang="en-US" dirty="0">
              <a:solidFill>
                <a:schemeClr val="tx1"/>
              </a:solidFill>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3" name="文本框 2"/>
          <p:cNvSpPr txBox="1"/>
          <p:nvPr/>
        </p:nvSpPr>
        <p:spPr>
          <a:xfrm>
            <a:off x="179512" y="1478429"/>
            <a:ext cx="8434070" cy="1338828"/>
          </a:xfrm>
          <a:prstGeom prst="rect">
            <a:avLst/>
          </a:prstGeom>
          <a:noFill/>
        </p:spPr>
        <p:txBody>
          <a:bodyPr wrap="square" rtlCol="0">
            <a:spAutoFit/>
          </a:bodyPr>
          <a:lstStyle/>
          <a:p>
            <a:pPr>
              <a:lnSpc>
                <a:spcPct val="150000"/>
              </a:lnSpc>
            </a:pPr>
            <a:r>
              <a:rPr lang="zh-CN" altLang="en-US" dirty="0" smtClean="0"/>
              <a:t>                非晶带材的加工工艺与传统硅钢薄带相比，省去了浇铸、轧制、再结晶退</a:t>
            </a:r>
            <a:endParaRPr lang="en-US" altLang="zh-CN" dirty="0" smtClean="0"/>
          </a:p>
          <a:p>
            <a:pPr>
              <a:lnSpc>
                <a:spcPct val="150000"/>
              </a:lnSpc>
            </a:pPr>
            <a:r>
              <a:rPr lang="en-US" altLang="zh-CN" dirty="0"/>
              <a:t> </a:t>
            </a:r>
            <a:r>
              <a:rPr lang="en-US" altLang="zh-CN" dirty="0" smtClean="0"/>
              <a:t>       </a:t>
            </a:r>
            <a:r>
              <a:rPr lang="zh-CN" altLang="en-US" dirty="0" smtClean="0"/>
              <a:t>火、绝缘处理等诸多工艺，实现了冶金领域最短的工艺流程，比硅钢制造节 </a:t>
            </a:r>
            <a:endParaRPr lang="en-US" altLang="zh-CN" dirty="0" smtClean="0"/>
          </a:p>
          <a:p>
            <a:pPr>
              <a:lnSpc>
                <a:spcPct val="150000"/>
              </a:lnSpc>
            </a:pPr>
            <a:r>
              <a:rPr lang="en-US" altLang="zh-CN" dirty="0"/>
              <a:t> </a:t>
            </a:r>
            <a:r>
              <a:rPr lang="en-US" altLang="zh-CN" dirty="0" smtClean="0"/>
              <a:t>       </a:t>
            </a:r>
            <a:r>
              <a:rPr lang="zh-CN" altLang="en-US" dirty="0" smtClean="0"/>
              <a:t>省约</a:t>
            </a:r>
            <a:r>
              <a:rPr lang="en-US" altLang="zh-CN" dirty="0" smtClean="0"/>
              <a:t>80%</a:t>
            </a:r>
            <a:r>
              <a:rPr lang="zh-CN" altLang="en-US" dirty="0" smtClean="0"/>
              <a:t>的能源。</a:t>
            </a:r>
            <a:endParaRPr lang="zh-CN" altLang="en-US" dirty="0"/>
          </a:p>
        </p:txBody>
      </p:sp>
      <p:sp>
        <p:nvSpPr>
          <p:cNvPr id="6" name="文本框 5"/>
          <p:cNvSpPr txBox="1"/>
          <p:nvPr/>
        </p:nvSpPr>
        <p:spPr>
          <a:xfrm>
            <a:off x="683568" y="3684757"/>
            <a:ext cx="8105140" cy="2560320"/>
          </a:xfrm>
          <a:prstGeom prst="rect">
            <a:avLst/>
          </a:prstGeom>
          <a:solidFill>
            <a:schemeClr val="bg1"/>
          </a:solidFill>
        </p:spPr>
        <p:txBody>
          <a:bodyPr wrap="square" rtlCol="0">
            <a:spAutoFit/>
          </a:bodyPr>
          <a:lstStyle/>
          <a:p>
            <a:pPr marL="285750" indent="-285750">
              <a:buFont typeface="Wingdings" panose="05000000000000000000" pitchFamily="2" charset="2"/>
              <a:buChar char="l"/>
            </a:pPr>
            <a:r>
              <a:rPr lang="zh-CN" altLang="en-US" dirty="0" smtClean="0">
                <a:solidFill>
                  <a:srgbClr val="FF0000"/>
                </a:solidFill>
              </a:rPr>
              <a:t>宽度</a:t>
            </a:r>
            <a:endParaRPr lang="zh-CN" altLang="en-US" dirty="0">
              <a:solidFill>
                <a:srgbClr val="FF0000"/>
              </a:solidFill>
            </a:endParaRPr>
          </a:p>
          <a:p>
            <a:r>
              <a:rPr lang="en-US" altLang="zh-CN" dirty="0" smtClean="0"/>
              <a:t>      </a:t>
            </a:r>
            <a:r>
              <a:rPr lang="en-US" altLang="zh-CN" dirty="0" smtClean="0"/>
              <a:t>     </a:t>
            </a:r>
            <a:r>
              <a:rPr lang="zh-CN" altLang="en-US" dirty="0" smtClean="0"/>
              <a:t>窄带</a:t>
            </a:r>
            <a:r>
              <a:rPr lang="zh-CN" altLang="en-US" dirty="0" smtClean="0"/>
              <a:t>：</a:t>
            </a:r>
            <a:r>
              <a:rPr lang="en-US" altLang="zh-CN" dirty="0" smtClean="0"/>
              <a:t>100mm</a:t>
            </a:r>
            <a:r>
              <a:rPr lang="zh-CN" altLang="en-US" dirty="0" smtClean="0"/>
              <a:t>以下</a:t>
            </a:r>
            <a:endParaRPr lang="en-US" altLang="zh-CN" dirty="0" smtClean="0"/>
          </a:p>
          <a:p>
            <a:r>
              <a:rPr lang="en-US" altLang="zh-CN" dirty="0"/>
              <a:t> </a:t>
            </a:r>
            <a:r>
              <a:rPr lang="en-US" altLang="zh-CN" dirty="0" smtClean="0"/>
              <a:t>          </a:t>
            </a:r>
            <a:r>
              <a:rPr lang="zh-CN" altLang="en-US" dirty="0" smtClean="0"/>
              <a:t>宽带：</a:t>
            </a:r>
            <a:r>
              <a:rPr lang="en-US" altLang="zh-CN" dirty="0" smtClean="0"/>
              <a:t>140mm</a:t>
            </a:r>
            <a:r>
              <a:rPr lang="zh-CN" altLang="en-US" dirty="0" smtClean="0"/>
              <a:t>以上</a:t>
            </a:r>
            <a:endParaRPr lang="en-US" altLang="zh-CN" dirty="0" smtClean="0"/>
          </a:p>
          <a:p>
            <a:r>
              <a:rPr lang="en-US" altLang="zh-CN" dirty="0"/>
              <a:t> </a:t>
            </a:r>
            <a:r>
              <a:rPr lang="en-US" altLang="zh-CN" dirty="0" smtClean="0"/>
              <a:t>          </a:t>
            </a:r>
            <a:r>
              <a:rPr lang="zh-CN" altLang="en-US" dirty="0" smtClean="0"/>
              <a:t>美国</a:t>
            </a:r>
            <a:r>
              <a:rPr lang="en-US" altLang="zh-CN" dirty="0" smtClean="0"/>
              <a:t>Honeywell </a:t>
            </a:r>
            <a:r>
              <a:rPr lang="zh-CN" altLang="en-US" dirty="0" smtClean="0"/>
              <a:t>生产出了宽度为</a:t>
            </a:r>
            <a:r>
              <a:rPr lang="en-US" altLang="zh-CN" dirty="0" smtClean="0"/>
              <a:t>213mm</a:t>
            </a:r>
            <a:r>
              <a:rPr lang="zh-CN" altLang="en-US" dirty="0" smtClean="0"/>
              <a:t>的非晶带材</a:t>
            </a:r>
            <a:endParaRPr lang="en-US" altLang="zh-CN" dirty="0" smtClean="0"/>
          </a:p>
          <a:p>
            <a:r>
              <a:rPr lang="zh-CN" altLang="en-US" dirty="0" smtClean="0"/>
              <a:t>           安泰科技具有</a:t>
            </a:r>
            <a:r>
              <a:rPr lang="en-US" altLang="zh-CN" dirty="0" smtClean="0"/>
              <a:t>170mm</a:t>
            </a:r>
            <a:r>
              <a:rPr lang="zh-CN" altLang="en-US" dirty="0" smtClean="0"/>
              <a:t>宽度的非晶带材产品</a:t>
            </a:r>
          </a:p>
          <a:p>
            <a:pPr marL="285750" indent="-285750">
              <a:buFont typeface="Wingdings" panose="05000000000000000000" pitchFamily="2" charset="2"/>
              <a:buChar char="l"/>
            </a:pPr>
            <a:r>
              <a:rPr lang="zh-CN" altLang="en-US" dirty="0" smtClean="0">
                <a:solidFill>
                  <a:srgbClr val="FF0000"/>
                </a:solidFill>
              </a:rPr>
              <a:t>厚度</a:t>
            </a:r>
            <a:endParaRPr lang="zh-CN" altLang="en-US" dirty="0">
              <a:solidFill>
                <a:srgbClr val="FF0000"/>
              </a:solidFill>
            </a:endParaRPr>
          </a:p>
          <a:p>
            <a:r>
              <a:rPr lang="zh-CN" altLang="en-US" dirty="0"/>
              <a:t>    </a:t>
            </a:r>
            <a:r>
              <a:rPr lang="zh-CN" altLang="en-US" dirty="0">
                <a:solidFill>
                  <a:srgbClr val="0070C0"/>
                </a:solidFill>
              </a:rPr>
              <a:t>      </a:t>
            </a:r>
            <a:r>
              <a:rPr lang="en-US" altLang="zh-CN" dirty="0" smtClean="0"/>
              <a:t>0.02-0.035mm</a:t>
            </a:r>
            <a:endParaRPr lang="en-US" altLang="zh-CN" dirty="0"/>
          </a:p>
          <a:p>
            <a:pPr marL="285750" indent="-285750">
              <a:buFont typeface="Wingdings" panose="05000000000000000000" pitchFamily="2" charset="2"/>
              <a:buChar char="l"/>
            </a:pPr>
            <a:r>
              <a:rPr lang="zh-CN" altLang="en-US" dirty="0" smtClean="0">
                <a:solidFill>
                  <a:srgbClr val="FF0000"/>
                </a:solidFill>
              </a:rPr>
              <a:t>长度</a:t>
            </a:r>
            <a:endParaRPr lang="zh-CN" altLang="en-US" dirty="0">
              <a:solidFill>
                <a:srgbClr val="FF0000"/>
              </a:solidFill>
            </a:endParaRPr>
          </a:p>
          <a:p>
            <a:r>
              <a:rPr lang="zh-CN" altLang="en-US" dirty="0"/>
              <a:t>          不限</a:t>
            </a:r>
          </a:p>
        </p:txBody>
      </p:sp>
      <p:sp>
        <p:nvSpPr>
          <p:cNvPr id="9" name="圆角矩形 8"/>
          <p:cNvSpPr/>
          <p:nvPr/>
        </p:nvSpPr>
        <p:spPr>
          <a:xfrm>
            <a:off x="364607" y="3140968"/>
            <a:ext cx="1615105" cy="288032"/>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非晶带材规格</a:t>
            </a:r>
            <a:endParaRPr lang="zh-CN" altLang="en-US" dirty="0"/>
          </a:p>
        </p:txBody>
      </p:sp>
      <p:sp>
        <p:nvSpPr>
          <p:cNvPr id="10" name="모서리가 둥근 직사각형 46"/>
          <p:cNvSpPr/>
          <p:nvPr/>
        </p:nvSpPr>
        <p:spPr>
          <a:xfrm>
            <a:off x="16511" y="117202"/>
            <a:ext cx="5275569" cy="525716"/>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非晶</a:t>
            </a:r>
            <a:r>
              <a:rPr lang="zh-CN" altLang="en-US" sz="2800" dirty="0" smtClean="0">
                <a:ln>
                  <a:noFill/>
                </a:ln>
                <a:solidFill>
                  <a:srgbClr val="FF0000"/>
                </a:solidFill>
                <a:latin typeface="+mj-ea"/>
                <a:ea typeface="+mj-ea"/>
              </a:rPr>
              <a:t>材料</a:t>
            </a:r>
            <a:endParaRPr lang="en-US" altLang="ko-KR" sz="2800" dirty="0">
              <a:ln>
                <a:noFill/>
              </a:ln>
              <a:solidFill>
                <a:srgbClr val="FF0000"/>
              </a:solidFill>
              <a:latin typeface="+mj-ea"/>
              <a:ea typeface="+mj-ea"/>
            </a:endParaRPr>
          </a:p>
        </p:txBody>
      </p:sp>
      <p:sp>
        <p:nvSpPr>
          <p:cNvPr id="8" name="圆角矩形 7"/>
          <p:cNvSpPr/>
          <p:nvPr/>
        </p:nvSpPr>
        <p:spPr>
          <a:xfrm>
            <a:off x="364607" y="903546"/>
            <a:ext cx="1615105" cy="272494"/>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非晶带材制备</a:t>
            </a:r>
            <a:endParaRPr lang="zh-CN"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6" name="모서리가 둥근 직사각형 46"/>
          <p:cNvSpPr/>
          <p:nvPr/>
        </p:nvSpPr>
        <p:spPr>
          <a:xfrm>
            <a:off x="16511" y="117202"/>
            <a:ext cx="5275569" cy="525716"/>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非晶</a:t>
            </a:r>
            <a:r>
              <a:rPr lang="zh-CN" altLang="en-US" sz="2800" dirty="0" smtClean="0">
                <a:ln>
                  <a:noFill/>
                </a:ln>
                <a:solidFill>
                  <a:srgbClr val="FF0000"/>
                </a:solidFill>
                <a:latin typeface="+mj-ea"/>
                <a:ea typeface="+mj-ea"/>
              </a:rPr>
              <a:t>材料</a:t>
            </a:r>
            <a:endParaRPr lang="en-US" altLang="ko-KR" sz="2800" dirty="0">
              <a:ln>
                <a:noFill/>
              </a:ln>
              <a:solidFill>
                <a:srgbClr val="FF0000"/>
              </a:solidFill>
              <a:latin typeface="+mj-ea"/>
              <a:ea typeface="+mj-ea"/>
            </a:endParaRPr>
          </a:p>
        </p:txBody>
      </p:sp>
      <p:sp>
        <p:nvSpPr>
          <p:cNvPr id="3" name="文本框 2"/>
          <p:cNvSpPr txBox="1"/>
          <p:nvPr/>
        </p:nvSpPr>
        <p:spPr>
          <a:xfrm>
            <a:off x="67869" y="1316418"/>
            <a:ext cx="8928992" cy="1477328"/>
          </a:xfrm>
          <a:prstGeom prst="rect">
            <a:avLst/>
          </a:prstGeom>
          <a:noFill/>
        </p:spPr>
        <p:txBody>
          <a:bodyPr wrap="square" rtlCol="0">
            <a:spAutoFit/>
          </a:bodyPr>
          <a:lstStyle/>
          <a:p>
            <a:r>
              <a:rPr lang="zh-CN" altLang="en-US" dirty="0"/>
              <a:t>日立金属和安泰</a:t>
            </a:r>
            <a:r>
              <a:rPr lang="zh-CN" altLang="en-US" dirty="0" smtClean="0"/>
              <a:t>科技是世界上主要的两个拥有批量生产非晶带材技术的公司，这也意味着我国是世界</a:t>
            </a:r>
            <a:r>
              <a:rPr lang="zh-CN" altLang="en-US" dirty="0"/>
              <a:t>上第二个独立掌握铁基非晶带材产业化技术的国家</a:t>
            </a:r>
            <a:r>
              <a:rPr lang="zh-CN" altLang="en-US" dirty="0" smtClean="0"/>
              <a:t>。</a:t>
            </a:r>
            <a:endParaRPr lang="en-US" altLang="zh-CN" dirty="0" smtClean="0"/>
          </a:p>
          <a:p>
            <a:endParaRPr lang="en-US" altLang="zh-CN" dirty="0"/>
          </a:p>
          <a:p>
            <a:r>
              <a:rPr lang="zh-CN" altLang="en-US" dirty="0" smtClean="0"/>
              <a:t>虽然如此，我国非晶带材的生产规模、产品种类以及产品性能和国外相比，还存在略微的差距。</a:t>
            </a:r>
            <a:endParaRPr lang="zh-CN" altLang="en-US" dirty="0"/>
          </a:p>
        </p:txBody>
      </p:sp>
      <p:pic>
        <p:nvPicPr>
          <p:cNvPr id="8" name="图片 7"/>
          <p:cNvPicPr>
            <a:picLocks noChangeAspect="1"/>
          </p:cNvPicPr>
          <p:nvPr/>
        </p:nvPicPr>
        <p:blipFill>
          <a:blip r:embed="rId2"/>
          <a:stretch>
            <a:fillRect/>
          </a:stretch>
        </p:blipFill>
        <p:spPr>
          <a:xfrm>
            <a:off x="4793382" y="3204150"/>
            <a:ext cx="4016153" cy="2303909"/>
          </a:xfrm>
          <a:prstGeom prst="rect">
            <a:avLst/>
          </a:prstGeom>
        </p:spPr>
      </p:pic>
      <p:sp>
        <p:nvSpPr>
          <p:cNvPr id="9" name="矩形 8"/>
          <p:cNvSpPr/>
          <p:nvPr/>
        </p:nvSpPr>
        <p:spPr>
          <a:xfrm>
            <a:off x="67869" y="2733969"/>
            <a:ext cx="4891186" cy="3766865"/>
          </a:xfrm>
          <a:prstGeom prst="rect">
            <a:avLst/>
          </a:prstGeom>
        </p:spPr>
        <p:txBody>
          <a:bodyPr wrap="square">
            <a:spAutoFit/>
          </a:bodyPr>
          <a:lstStyle/>
          <a:p>
            <a:pPr>
              <a:lnSpc>
                <a:spcPct val="150000"/>
              </a:lnSpc>
            </a:pPr>
            <a:r>
              <a:rPr lang="zh-CN" altLang="en-US" dirty="0">
                <a:latin typeface="宋体" panose="02010600030101010101" pitchFamily="2" charset="-122"/>
                <a:ea typeface="宋体" panose="02010600030101010101" pitchFamily="2" charset="-122"/>
              </a:rPr>
              <a:t>据非晶联盟</a:t>
            </a:r>
            <a:r>
              <a:rPr lang="en-US" altLang="zh-CN" dirty="0">
                <a:latin typeface="宋体" panose="02010600030101010101" pitchFamily="2" charset="-122"/>
                <a:ea typeface="宋体" panose="02010600030101010101" pitchFamily="2" charset="-122"/>
              </a:rPr>
              <a:t>2015</a:t>
            </a:r>
            <a:r>
              <a:rPr lang="zh-CN" altLang="en-US" dirty="0">
                <a:latin typeface="宋体" panose="02010600030101010101" pitchFamily="2" charset="-122"/>
                <a:ea typeface="宋体" panose="02010600030101010101" pitchFamily="2" charset="-122"/>
              </a:rPr>
              <a:t>年年底统计</a:t>
            </a:r>
            <a:r>
              <a:rPr lang="zh-CN" altLang="en-US" dirty="0" smtClean="0">
                <a:latin typeface="宋体" panose="02010600030101010101" pitchFamily="2" charset="-122"/>
                <a:ea typeface="宋体" panose="02010600030101010101" pitchFamily="2" charset="-122"/>
              </a:rPr>
              <a:t>，当年国内</a:t>
            </a:r>
            <a:r>
              <a:rPr lang="zh-CN" altLang="en-US" dirty="0">
                <a:latin typeface="宋体" panose="02010600030101010101" pitchFamily="2" charset="-122"/>
                <a:ea typeface="宋体" panose="02010600030101010101" pitchFamily="2" charset="-122"/>
              </a:rPr>
              <a:t>销售非晶带材约</a:t>
            </a:r>
            <a:r>
              <a:rPr lang="en-US" altLang="zh-CN" dirty="0">
                <a:latin typeface="宋体" panose="02010600030101010101" pitchFamily="2" charset="-122"/>
                <a:ea typeface="宋体" panose="02010600030101010101" pitchFamily="2" charset="-122"/>
              </a:rPr>
              <a:t>9.4</a:t>
            </a:r>
            <a:r>
              <a:rPr lang="zh-CN" altLang="en-US" dirty="0">
                <a:latin typeface="宋体" panose="02010600030101010101" pitchFamily="2" charset="-122"/>
                <a:ea typeface="宋体" panose="02010600030101010101" pitchFamily="2" charset="-122"/>
              </a:rPr>
              <a:t>万吨，其中安泰科技股份有限公司销售约</a:t>
            </a:r>
            <a:r>
              <a:rPr lang="en-US" altLang="zh-CN" dirty="0">
                <a:latin typeface="宋体" panose="02010600030101010101" pitchFamily="2" charset="-122"/>
                <a:ea typeface="宋体" panose="02010600030101010101" pitchFamily="2" charset="-122"/>
              </a:rPr>
              <a:t>3</a:t>
            </a:r>
            <a:r>
              <a:rPr lang="zh-CN" altLang="en-US" dirty="0">
                <a:latin typeface="宋体" panose="02010600030101010101" pitchFamily="2" charset="-122"/>
                <a:ea typeface="宋体" panose="02010600030101010101" pitchFamily="2" charset="-122"/>
              </a:rPr>
              <a:t>万吨，青岛云路新能源科技股份有限公司销售约</a:t>
            </a:r>
            <a:r>
              <a:rPr lang="en-US" altLang="zh-CN" dirty="0">
                <a:latin typeface="宋体" panose="02010600030101010101" pitchFamily="2" charset="-122"/>
                <a:ea typeface="宋体" panose="02010600030101010101" pitchFamily="2" charset="-122"/>
              </a:rPr>
              <a:t>1.8</a:t>
            </a:r>
            <a:r>
              <a:rPr lang="zh-CN" altLang="en-US" dirty="0">
                <a:latin typeface="宋体" panose="02010600030101010101" pitchFamily="2" charset="-122"/>
                <a:ea typeface="宋体" panose="02010600030101010101" pitchFamily="2" charset="-122"/>
              </a:rPr>
              <a:t>万吨，其他国产厂家销售非晶带材总量共计约</a:t>
            </a:r>
            <a:r>
              <a:rPr lang="en-US" altLang="zh-CN" dirty="0">
                <a:latin typeface="宋体" panose="02010600030101010101" pitchFamily="2" charset="-122"/>
                <a:ea typeface="宋体" panose="02010600030101010101" pitchFamily="2" charset="-122"/>
              </a:rPr>
              <a:t>6000</a:t>
            </a:r>
            <a:r>
              <a:rPr lang="zh-CN" altLang="en-US" dirty="0">
                <a:latin typeface="宋体" panose="02010600030101010101" pitchFamily="2" charset="-122"/>
                <a:ea typeface="宋体" panose="02010600030101010101" pitchFamily="2" charset="-122"/>
              </a:rPr>
              <a:t>吨，国产铁基非晶带材的产量已超过</a:t>
            </a:r>
            <a:r>
              <a:rPr lang="en-US" altLang="zh-CN" dirty="0">
                <a:latin typeface="宋体" panose="02010600030101010101" pitchFamily="2" charset="-122"/>
                <a:ea typeface="宋体" panose="02010600030101010101" pitchFamily="2" charset="-122"/>
              </a:rPr>
              <a:t>5</a:t>
            </a:r>
            <a:r>
              <a:rPr lang="zh-CN" altLang="en-US" dirty="0">
                <a:latin typeface="宋体" panose="02010600030101010101" pitchFamily="2" charset="-122"/>
                <a:ea typeface="宋体" panose="02010600030101010101" pitchFamily="2" charset="-122"/>
              </a:rPr>
              <a:t>万吨，日立金属株式会社销售约</a:t>
            </a:r>
            <a:r>
              <a:rPr lang="en-US" altLang="zh-CN" dirty="0">
                <a:latin typeface="宋体" panose="02010600030101010101" pitchFamily="2" charset="-122"/>
                <a:ea typeface="宋体" panose="02010600030101010101" pitchFamily="2" charset="-122"/>
              </a:rPr>
              <a:t>4</a:t>
            </a:r>
            <a:r>
              <a:rPr lang="zh-CN" altLang="en-US" dirty="0">
                <a:latin typeface="宋体" panose="02010600030101010101" pitchFamily="2" charset="-122"/>
                <a:ea typeface="宋体" panose="02010600030101010101" pitchFamily="2" charset="-122"/>
              </a:rPr>
              <a:t>万吨。同时，国产带材质量与进口产品持平，销售量所占比例从</a:t>
            </a:r>
            <a:r>
              <a:rPr lang="en-US" altLang="zh-CN" dirty="0">
                <a:latin typeface="宋体" panose="02010600030101010101" pitchFamily="2" charset="-122"/>
                <a:ea typeface="宋体" panose="02010600030101010101" pitchFamily="2" charset="-122"/>
              </a:rPr>
              <a:t>2014</a:t>
            </a:r>
            <a:r>
              <a:rPr lang="zh-CN" altLang="en-US" dirty="0">
                <a:latin typeface="宋体" panose="02010600030101010101" pitchFamily="2" charset="-122"/>
                <a:ea typeface="宋体" panose="02010600030101010101" pitchFamily="2" charset="-122"/>
              </a:rPr>
              <a:t>年的</a:t>
            </a:r>
            <a:r>
              <a:rPr lang="en-US" altLang="zh-CN" dirty="0">
                <a:latin typeface="宋体" panose="02010600030101010101" pitchFamily="2" charset="-122"/>
                <a:ea typeface="宋体" panose="02010600030101010101" pitchFamily="2" charset="-122"/>
              </a:rPr>
              <a:t>37%</a:t>
            </a:r>
            <a:r>
              <a:rPr lang="zh-CN" altLang="en-US" dirty="0">
                <a:latin typeface="宋体" panose="02010600030101010101" pitchFamily="2" charset="-122"/>
                <a:ea typeface="宋体" panose="02010600030101010101" pitchFamily="2" charset="-122"/>
              </a:rPr>
              <a:t>大幅增长到了</a:t>
            </a:r>
            <a:r>
              <a:rPr lang="en-US" altLang="zh-CN" dirty="0">
                <a:latin typeface="宋体" panose="02010600030101010101" pitchFamily="2" charset="-122"/>
                <a:ea typeface="宋体" panose="02010600030101010101" pitchFamily="2" charset="-122"/>
              </a:rPr>
              <a:t>57.5%</a:t>
            </a:r>
            <a:r>
              <a:rPr lang="zh-CN" altLang="en-US" dirty="0">
                <a:latin typeface="宋体" panose="02010600030101010101" pitchFamily="2" charset="-122"/>
                <a:ea typeface="宋体" panose="02010600030101010101" pitchFamily="2" charset="-122"/>
              </a:rPr>
              <a:t>，国有非晶带材市场占有率首次超越了日本</a:t>
            </a:r>
            <a:r>
              <a:rPr lang="zh-CN" altLang="en-US" dirty="0" smtClean="0">
                <a:latin typeface="宋体" panose="02010600030101010101" pitchFamily="2" charset="-122"/>
                <a:ea typeface="宋体" panose="02010600030101010101" pitchFamily="2" charset="-122"/>
              </a:rPr>
              <a:t>！</a:t>
            </a:r>
            <a:endParaRPr lang="zh-CN" altLang="en-US" dirty="0">
              <a:latin typeface="宋体" panose="02010600030101010101" pitchFamily="2" charset="-122"/>
              <a:ea typeface="宋体" panose="02010600030101010101" pitchFamily="2" charset="-122"/>
            </a:endParaRPr>
          </a:p>
        </p:txBody>
      </p:sp>
      <p:sp>
        <p:nvSpPr>
          <p:cNvPr id="10" name="圆角矩形 9"/>
          <p:cNvSpPr/>
          <p:nvPr/>
        </p:nvSpPr>
        <p:spPr>
          <a:xfrm>
            <a:off x="179512" y="902996"/>
            <a:ext cx="2088232" cy="306212"/>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非晶带</a:t>
            </a:r>
            <a:r>
              <a:rPr lang="zh-CN" altLang="en-US" dirty="0" smtClean="0"/>
              <a:t>材生产状况</a:t>
            </a:r>
            <a:endParaRPr lang="zh-CN"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9" name="모서리가 둥근 직사각형 46"/>
          <p:cNvSpPr/>
          <p:nvPr/>
        </p:nvSpPr>
        <p:spPr>
          <a:xfrm>
            <a:off x="16511" y="117202"/>
            <a:ext cx="5275569" cy="525716"/>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非晶</a:t>
            </a:r>
            <a:r>
              <a:rPr lang="zh-CN" altLang="en-US" sz="2800" dirty="0" smtClean="0">
                <a:ln>
                  <a:noFill/>
                </a:ln>
                <a:solidFill>
                  <a:srgbClr val="FF0000"/>
                </a:solidFill>
                <a:latin typeface="+mj-ea"/>
                <a:ea typeface="+mj-ea"/>
              </a:rPr>
              <a:t>材料</a:t>
            </a:r>
            <a:endParaRPr lang="en-US" altLang="ko-KR" sz="2800" dirty="0">
              <a:ln>
                <a:noFill/>
              </a:ln>
              <a:solidFill>
                <a:srgbClr val="FF0000"/>
              </a:solidFill>
              <a:latin typeface="+mj-ea"/>
              <a:ea typeface="+mj-ea"/>
            </a:endParaRPr>
          </a:p>
        </p:txBody>
      </p:sp>
      <p:pic>
        <p:nvPicPr>
          <p:cNvPr id="11" name="图片 10"/>
          <p:cNvPicPr>
            <a:picLocks noChangeAspect="1"/>
          </p:cNvPicPr>
          <p:nvPr/>
        </p:nvPicPr>
        <p:blipFill>
          <a:blip r:embed="rId2"/>
          <a:stretch>
            <a:fillRect/>
          </a:stretch>
        </p:blipFill>
        <p:spPr>
          <a:xfrm>
            <a:off x="1007604" y="2791213"/>
            <a:ext cx="6552728" cy="3019425"/>
          </a:xfrm>
          <a:prstGeom prst="rect">
            <a:avLst/>
          </a:prstGeom>
        </p:spPr>
      </p:pic>
      <p:sp>
        <p:nvSpPr>
          <p:cNvPr id="10" name="文本框 9"/>
          <p:cNvSpPr txBox="1"/>
          <p:nvPr/>
        </p:nvSpPr>
        <p:spPr>
          <a:xfrm>
            <a:off x="395536" y="1228785"/>
            <a:ext cx="7920880" cy="646331"/>
          </a:xfrm>
          <a:prstGeom prst="rect">
            <a:avLst/>
          </a:prstGeom>
          <a:noFill/>
        </p:spPr>
        <p:txBody>
          <a:bodyPr wrap="square" rtlCol="0">
            <a:spAutoFit/>
          </a:bodyPr>
          <a:lstStyle/>
          <a:p>
            <a:r>
              <a:rPr lang="zh-CN" altLang="en-US" dirty="0" smtClean="0"/>
              <a:t>非晶带材的市场前景广阔，我国的非晶产业正在迅速发展和不多壮大。这意味着，我们可以方便的、以较低的价格获得不同种类，性能优良的非晶带材。</a:t>
            </a:r>
            <a:endParaRPr lang="zh-CN" altLang="en-US" dirty="0"/>
          </a:p>
        </p:txBody>
      </p:sp>
      <p:sp>
        <p:nvSpPr>
          <p:cNvPr id="13" name="文本框 12"/>
          <p:cNvSpPr txBox="1"/>
          <p:nvPr/>
        </p:nvSpPr>
        <p:spPr>
          <a:xfrm>
            <a:off x="395536" y="2348769"/>
            <a:ext cx="5616624" cy="369332"/>
          </a:xfrm>
          <a:prstGeom prst="rect">
            <a:avLst/>
          </a:prstGeom>
          <a:noFill/>
        </p:spPr>
        <p:txBody>
          <a:bodyPr wrap="square" rtlCol="0">
            <a:spAutoFit/>
          </a:bodyPr>
          <a:lstStyle/>
          <a:p>
            <a:r>
              <a:rPr lang="zh-CN" altLang="en-US" dirty="0"/>
              <a:t>下</a:t>
            </a:r>
            <a:r>
              <a:rPr lang="zh-CN" altLang="en-US" dirty="0" smtClean="0"/>
              <a:t>图是在网上搜到的以个非晶材料价格的信息</a:t>
            </a:r>
            <a:endParaRPr lang="zh-CN" altLang="en-US" dirty="0"/>
          </a:p>
        </p:txBody>
      </p:sp>
      <p:sp>
        <p:nvSpPr>
          <p:cNvPr id="14" name="文本框 13"/>
          <p:cNvSpPr txBox="1"/>
          <p:nvPr/>
        </p:nvSpPr>
        <p:spPr>
          <a:xfrm>
            <a:off x="539552" y="5937937"/>
            <a:ext cx="8352928" cy="369332"/>
          </a:xfrm>
          <a:prstGeom prst="rect">
            <a:avLst/>
          </a:prstGeom>
          <a:noFill/>
        </p:spPr>
        <p:txBody>
          <a:bodyPr wrap="square" rtlCol="0">
            <a:spAutoFit/>
          </a:bodyPr>
          <a:lstStyle/>
          <a:p>
            <a:r>
              <a:rPr lang="zh-CN" altLang="en-US" dirty="0" smtClean="0"/>
              <a:t>具有关文献介绍，铁基非晶带材的价格正在逐年下降，接近普通硅钢片的价格。</a:t>
            </a:r>
            <a:endParaRPr lang="zh-CN"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5" name="모서리가 둥근 직사각형 46"/>
          <p:cNvSpPr/>
          <p:nvPr/>
        </p:nvSpPr>
        <p:spPr>
          <a:xfrm>
            <a:off x="142844" y="73819"/>
            <a:ext cx="6631003" cy="638156"/>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非晶带</a:t>
            </a:r>
            <a:r>
              <a:rPr lang="zh-CN" altLang="en-US" sz="2800" dirty="0" smtClean="0">
                <a:ln>
                  <a:noFill/>
                </a:ln>
                <a:solidFill>
                  <a:srgbClr val="FF0000"/>
                </a:solidFill>
                <a:latin typeface="+mj-ea"/>
                <a:ea typeface="+mj-ea"/>
              </a:rPr>
              <a:t>材</a:t>
            </a:r>
            <a:endParaRPr lang="en-US" altLang="ko-KR" sz="2800" dirty="0">
              <a:ln>
                <a:noFill/>
              </a:ln>
              <a:solidFill>
                <a:srgbClr val="FF0000"/>
              </a:solidFill>
              <a:latin typeface="+mj-ea"/>
              <a:ea typeface="+mj-ea"/>
            </a:endParaRPr>
          </a:p>
        </p:txBody>
      </p:sp>
      <p:sp>
        <p:nvSpPr>
          <p:cNvPr id="3" name="文本框 2"/>
          <p:cNvSpPr txBox="1"/>
          <p:nvPr/>
        </p:nvSpPr>
        <p:spPr>
          <a:xfrm>
            <a:off x="611560" y="1529331"/>
            <a:ext cx="5472608" cy="3416320"/>
          </a:xfrm>
          <a:prstGeom prst="rect">
            <a:avLst/>
          </a:prstGeom>
          <a:noFill/>
        </p:spPr>
        <p:txBody>
          <a:bodyPr wrap="square" rtlCol="0">
            <a:spAutoFit/>
          </a:bodyPr>
          <a:lstStyle/>
          <a:p>
            <a:r>
              <a:rPr lang="zh-CN" altLang="en-US" b="1" dirty="0" smtClean="0">
                <a:solidFill>
                  <a:srgbClr val="FF0000"/>
                </a:solidFill>
              </a:rPr>
              <a:t>配电变压器</a:t>
            </a:r>
            <a:endParaRPr lang="en-US" altLang="zh-CN" b="1" dirty="0" smtClean="0">
              <a:solidFill>
                <a:srgbClr val="FF0000"/>
              </a:solidFill>
            </a:endParaRPr>
          </a:p>
          <a:p>
            <a:endParaRPr lang="en-US" altLang="zh-CN" dirty="0" smtClean="0"/>
          </a:p>
          <a:p>
            <a:pPr>
              <a:lnSpc>
                <a:spcPct val="200000"/>
              </a:lnSpc>
            </a:pPr>
            <a:r>
              <a:rPr lang="en-US" altLang="zh-CN" dirty="0"/>
              <a:t> </a:t>
            </a:r>
            <a:r>
              <a:rPr lang="zh-CN" altLang="en-US" dirty="0" smtClean="0"/>
              <a:t>非晶变压器上世纪八十年代已经实现了产业化生产。</a:t>
            </a:r>
            <a:endParaRPr lang="en-US" altLang="zh-CN" dirty="0" smtClean="0"/>
          </a:p>
          <a:p>
            <a:pPr>
              <a:lnSpc>
                <a:spcPct val="200000"/>
              </a:lnSpc>
            </a:pPr>
            <a:r>
              <a:rPr lang="zh-CN" altLang="en-US" dirty="0"/>
              <a:t>它比硅钢片作铁芯变压器的空载损耗</a:t>
            </a:r>
            <a:r>
              <a:rPr lang="en-US" altLang="zh-CN" dirty="0"/>
              <a:t>(</a:t>
            </a:r>
            <a:r>
              <a:rPr lang="zh-CN" altLang="en-US" dirty="0"/>
              <a:t>指变压器次级开路时，在初级测得的功率损耗</a:t>
            </a:r>
            <a:r>
              <a:rPr lang="en-US" altLang="zh-CN" dirty="0"/>
              <a:t>)</a:t>
            </a:r>
            <a:r>
              <a:rPr lang="zh-CN" altLang="en-US" dirty="0"/>
              <a:t>下降</a:t>
            </a:r>
            <a:r>
              <a:rPr lang="en-US" altLang="zh-CN" dirty="0"/>
              <a:t>80%</a:t>
            </a:r>
            <a:r>
              <a:rPr lang="zh-CN" altLang="en-US" dirty="0" smtClean="0"/>
              <a:t>左右</a:t>
            </a:r>
            <a:endParaRPr lang="en-US" altLang="zh-CN" dirty="0" smtClean="0"/>
          </a:p>
          <a:p>
            <a:pPr>
              <a:lnSpc>
                <a:spcPct val="200000"/>
              </a:lnSpc>
            </a:pPr>
            <a:r>
              <a:rPr lang="zh-CN" altLang="en-US" dirty="0"/>
              <a:t>是目前节能效果较理想的配电变压器，特别适用于农村电网和发展中地区等配变利用率较低的地方。</a:t>
            </a:r>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758" y="2005576"/>
            <a:ext cx="2857500" cy="2466975"/>
          </a:xfrm>
          <a:prstGeom prst="rect">
            <a:avLst/>
          </a:prstGeom>
        </p:spPr>
      </p:pic>
      <p:sp>
        <p:nvSpPr>
          <p:cNvPr id="7" name="圆角矩形 6"/>
          <p:cNvSpPr/>
          <p:nvPr/>
        </p:nvSpPr>
        <p:spPr>
          <a:xfrm>
            <a:off x="179512" y="902996"/>
            <a:ext cx="2088232" cy="306212"/>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非晶带</a:t>
            </a:r>
            <a:r>
              <a:rPr lang="zh-CN" altLang="en-US" dirty="0" smtClean="0"/>
              <a:t>材应用举例</a:t>
            </a:r>
            <a:endParaRPr lang="zh-CN" altLang="en-US" dirty="0"/>
          </a:p>
        </p:txBody>
      </p:sp>
    </p:spTree>
    <p:extLst>
      <p:ext uri="{BB962C8B-B14F-4D97-AF65-F5344CB8AC3E}">
        <p14:creationId xmlns:p14="http://schemas.microsoft.com/office/powerpoint/2010/main" val="37857135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12" name="圆角矩形 11"/>
          <p:cNvSpPr/>
          <p:nvPr/>
        </p:nvSpPr>
        <p:spPr>
          <a:xfrm>
            <a:off x="323529" y="958976"/>
            <a:ext cx="2304256" cy="309784"/>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非晶材料优缺点总结</a:t>
            </a:r>
            <a:endParaRPr lang="zh-CN" altLang="en-US" dirty="0"/>
          </a:p>
        </p:txBody>
      </p:sp>
      <p:sp>
        <p:nvSpPr>
          <p:cNvPr id="6" name="文本框 5"/>
          <p:cNvSpPr txBox="1"/>
          <p:nvPr/>
        </p:nvSpPr>
        <p:spPr>
          <a:xfrm>
            <a:off x="1619672" y="1462604"/>
            <a:ext cx="5472608" cy="4801314"/>
          </a:xfrm>
          <a:prstGeom prst="rect">
            <a:avLst/>
          </a:prstGeom>
          <a:noFill/>
        </p:spPr>
        <p:txBody>
          <a:bodyPr wrap="square" rtlCol="0">
            <a:spAutoFit/>
          </a:bodyPr>
          <a:lstStyle/>
          <a:p>
            <a:r>
              <a:rPr lang="zh-CN" altLang="en-US" b="1" dirty="0" smtClean="0">
                <a:solidFill>
                  <a:srgbClr val="FF0000"/>
                </a:solidFill>
              </a:rPr>
              <a:t>优点</a:t>
            </a:r>
            <a:endParaRPr lang="zh-CN" altLang="en-US" b="1" dirty="0">
              <a:solidFill>
                <a:srgbClr val="FF0000"/>
              </a:solidFill>
            </a:endParaRPr>
          </a:p>
          <a:p>
            <a:pPr marL="285750" indent="-285750">
              <a:lnSpc>
                <a:spcPct val="150000"/>
              </a:lnSpc>
              <a:buFont typeface="Wingdings" panose="05000000000000000000" pitchFamily="2" charset="2"/>
              <a:buChar char="l"/>
            </a:pPr>
            <a:r>
              <a:rPr lang="zh-CN" altLang="en-US" dirty="0" smtClean="0"/>
              <a:t>软 </a:t>
            </a:r>
            <a:r>
              <a:rPr lang="zh-CN" altLang="en-US" dirty="0"/>
              <a:t>磁性</a:t>
            </a:r>
            <a:r>
              <a:rPr lang="zh-CN" altLang="en-US" dirty="0" smtClean="0"/>
              <a:t>能优良</a:t>
            </a:r>
            <a:endParaRPr lang="zh-CN" altLang="en-US" dirty="0"/>
          </a:p>
          <a:p>
            <a:pPr marL="285750" indent="-285750">
              <a:lnSpc>
                <a:spcPct val="150000"/>
              </a:lnSpc>
              <a:buFont typeface="Wingdings" panose="05000000000000000000" pitchFamily="2" charset="2"/>
              <a:buChar char="l"/>
            </a:pPr>
            <a:r>
              <a:rPr lang="zh-CN" altLang="en-US" dirty="0" smtClean="0"/>
              <a:t>损耗低</a:t>
            </a:r>
            <a:endParaRPr lang="zh-CN" altLang="en-US" dirty="0"/>
          </a:p>
          <a:p>
            <a:pPr marL="285750" indent="-285750">
              <a:lnSpc>
                <a:spcPct val="150000"/>
              </a:lnSpc>
              <a:buFont typeface="Wingdings" panose="05000000000000000000" pitchFamily="2" charset="2"/>
              <a:buChar char="l"/>
            </a:pPr>
            <a:r>
              <a:rPr lang="zh-CN" altLang="en-US" dirty="0" smtClean="0"/>
              <a:t>强度</a:t>
            </a:r>
            <a:r>
              <a:rPr lang="zh-CN" altLang="en-US" dirty="0"/>
              <a:t>高，耐磨，耐腐蚀等</a:t>
            </a:r>
          </a:p>
          <a:p>
            <a:pPr marL="285750" indent="-285750">
              <a:lnSpc>
                <a:spcPct val="150000"/>
              </a:lnSpc>
              <a:buFont typeface="Wingdings" panose="05000000000000000000" pitchFamily="2" charset="2"/>
              <a:buChar char="l"/>
            </a:pPr>
            <a:r>
              <a:rPr lang="zh-CN" altLang="en-US" dirty="0" smtClean="0"/>
              <a:t>带材生产过程</a:t>
            </a:r>
            <a:r>
              <a:rPr lang="zh-CN" altLang="en-US" dirty="0"/>
              <a:t>简单，节能环保</a:t>
            </a:r>
          </a:p>
          <a:p>
            <a:pPr>
              <a:lnSpc>
                <a:spcPct val="150000"/>
              </a:lnSpc>
            </a:pPr>
            <a:r>
              <a:rPr lang="zh-CN" altLang="en-US" b="1" dirty="0">
                <a:solidFill>
                  <a:srgbClr val="FF0000"/>
                </a:solidFill>
              </a:rPr>
              <a:t>缺点</a:t>
            </a:r>
            <a:r>
              <a:rPr lang="zh-CN" altLang="en-US" dirty="0"/>
              <a:t>：</a:t>
            </a:r>
          </a:p>
          <a:p>
            <a:pPr marL="285750" indent="-285750">
              <a:lnSpc>
                <a:spcPct val="150000"/>
              </a:lnSpc>
              <a:buFont typeface="Wingdings" panose="05000000000000000000" pitchFamily="2" charset="2"/>
              <a:buChar char="l"/>
            </a:pPr>
            <a:r>
              <a:rPr lang="zh-CN" altLang="en-US" dirty="0" smtClean="0"/>
              <a:t>材料的规格小</a:t>
            </a:r>
            <a:endParaRPr lang="en-US" altLang="zh-CN" dirty="0" smtClean="0"/>
          </a:p>
          <a:p>
            <a:pPr marL="285750" indent="-285750">
              <a:lnSpc>
                <a:spcPct val="150000"/>
              </a:lnSpc>
              <a:buFont typeface="Wingdings" panose="05000000000000000000" pitchFamily="2" charset="2"/>
              <a:buChar char="l"/>
            </a:pPr>
            <a:r>
              <a:rPr lang="zh-CN" altLang="en-US" dirty="0" smtClean="0"/>
              <a:t>薄脆，加工</a:t>
            </a:r>
            <a:r>
              <a:rPr lang="zh-CN" altLang="en-US" dirty="0"/>
              <a:t>成型</a:t>
            </a:r>
            <a:r>
              <a:rPr lang="zh-CN" altLang="en-US" dirty="0" smtClean="0"/>
              <a:t>困难，加工成本高</a:t>
            </a:r>
            <a:endParaRPr lang="zh-CN" altLang="en-US" dirty="0"/>
          </a:p>
          <a:p>
            <a:pPr marL="285750" indent="-285750">
              <a:lnSpc>
                <a:spcPct val="150000"/>
              </a:lnSpc>
              <a:buFont typeface="Wingdings" panose="05000000000000000000" pitchFamily="2" charset="2"/>
              <a:buChar char="l"/>
            </a:pPr>
            <a:r>
              <a:rPr lang="zh-CN" altLang="en-US" dirty="0" smtClean="0"/>
              <a:t>磁性能对应力非常敏感</a:t>
            </a:r>
            <a:endParaRPr lang="en-US" altLang="zh-CN" dirty="0" smtClean="0"/>
          </a:p>
          <a:p>
            <a:pPr marL="285750" indent="-285750">
              <a:lnSpc>
                <a:spcPct val="150000"/>
              </a:lnSpc>
              <a:buFont typeface="Wingdings" panose="05000000000000000000" pitchFamily="2" charset="2"/>
              <a:buChar char="l"/>
            </a:pPr>
            <a:r>
              <a:rPr lang="zh-CN" altLang="en-US" dirty="0" smtClean="0"/>
              <a:t>磁滞伸缩系数大，容易产生应力，电磁噪声大</a:t>
            </a:r>
            <a:endParaRPr lang="zh-CN" altLang="en-US" dirty="0"/>
          </a:p>
          <a:p>
            <a:pPr>
              <a:lnSpc>
                <a:spcPct val="150000"/>
              </a:lnSpc>
            </a:pPr>
            <a:r>
              <a:rPr lang="zh-CN" altLang="en-US" dirty="0"/>
              <a:t>         </a:t>
            </a:r>
            <a:r>
              <a:rPr lang="zh-CN" altLang="en-US" dirty="0" smtClean="0"/>
              <a:t>         </a:t>
            </a:r>
            <a:endParaRPr lang="zh-CN" altLang="en-US" dirty="0"/>
          </a:p>
          <a:p>
            <a:r>
              <a:rPr lang="zh-CN" altLang="en-US" dirty="0"/>
              <a:t>       </a:t>
            </a:r>
          </a:p>
        </p:txBody>
      </p:sp>
      <p:sp>
        <p:nvSpPr>
          <p:cNvPr id="8" name="모서리가 둥근 직사각형 46"/>
          <p:cNvSpPr/>
          <p:nvPr/>
        </p:nvSpPr>
        <p:spPr>
          <a:xfrm>
            <a:off x="107504" y="130039"/>
            <a:ext cx="5275569" cy="525716"/>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buFont typeface="Arial" pitchFamily="34" charset="0"/>
              <a:buNone/>
              <a:defRPr/>
            </a:pPr>
            <a:r>
              <a:rPr lang="zh-CN" altLang="en-US" sz="2800" dirty="0" smtClean="0">
                <a:ln>
                  <a:noFill/>
                </a:ln>
                <a:solidFill>
                  <a:srgbClr val="FF0000"/>
                </a:solidFill>
                <a:latin typeface="+mj-ea"/>
                <a:ea typeface="+mj-ea"/>
              </a:rPr>
              <a:t>非晶</a:t>
            </a:r>
            <a:r>
              <a:rPr lang="zh-CN" altLang="en-US" sz="2800" dirty="0" smtClean="0">
                <a:ln>
                  <a:noFill/>
                </a:ln>
                <a:solidFill>
                  <a:srgbClr val="FF0000"/>
                </a:solidFill>
                <a:latin typeface="+mj-ea"/>
                <a:ea typeface="+mj-ea"/>
              </a:rPr>
              <a:t>材料</a:t>
            </a:r>
            <a:endParaRPr lang="en-US" altLang="ko-KR" sz="2800" dirty="0">
              <a:ln>
                <a:noFill/>
              </a:ln>
              <a:solidFill>
                <a:srgbClr val="FF0000"/>
              </a:solidFill>
              <a:latin typeface="+mj-ea"/>
              <a:ea typeface="+mj-e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4300" y="-29985"/>
            <a:ext cx="9144000" cy="785794"/>
          </a:xfrm>
        </p:spPr>
        <p:txBody>
          <a:bodyPr>
            <a:normAutofit/>
          </a:bodyPr>
          <a:lstStyle/>
          <a:p>
            <a:pPr algn="ctr"/>
            <a:r>
              <a:rPr lang="zh-CN" altLang="en-US" dirty="0" smtClean="0">
                <a:solidFill>
                  <a:srgbClr val="FF0000"/>
                </a:solidFill>
                <a:latin typeface="华文行楷" panose="02010800040101010101" pitchFamily="2" charset="-122"/>
                <a:ea typeface="华文行楷" panose="02010800040101010101" pitchFamily="2" charset="-122"/>
              </a:rPr>
              <a:t>内容提纲</a:t>
            </a:r>
            <a:endParaRPr lang="zh-CN" altLang="en-US" dirty="0">
              <a:solidFill>
                <a:srgbClr val="FF0000"/>
              </a:solidFill>
              <a:latin typeface="华文行楷" panose="02010800040101010101" pitchFamily="2" charset="-122"/>
              <a:ea typeface="华文行楷" panose="02010800040101010101" pitchFamily="2" charset="-122"/>
            </a:endParaRPr>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25" name="AutoShape 5"/>
          <p:cNvSpPr>
            <a:spLocks noChangeArrowheads="1"/>
          </p:cNvSpPr>
          <p:nvPr/>
        </p:nvSpPr>
        <p:spPr bwMode="gray">
          <a:xfrm>
            <a:off x="2905894" y="1683181"/>
            <a:ext cx="4343400" cy="457200"/>
          </a:xfrm>
          <a:prstGeom prst="roundRect">
            <a:avLst>
              <a:gd name="adj" fmla="val 16667"/>
            </a:avLst>
          </a:prstGeom>
          <a:gradFill rotWithShape="1">
            <a:gsLst>
              <a:gs pos="0">
                <a:schemeClr val="accent2"/>
              </a:gs>
              <a:gs pos="50000">
                <a:schemeClr val="accent2">
                  <a:gamma/>
                  <a:tint val="21176"/>
                  <a:invGamma/>
                </a:schemeClr>
              </a:gs>
              <a:gs pos="100000">
                <a:schemeClr val="accent2"/>
              </a:gs>
            </a:gsLst>
            <a:lin ang="5400000" scaled="1"/>
          </a:gradFill>
          <a:ln w="12700" algn="ctr">
            <a:solidFill>
              <a:schemeClr val="bg1"/>
            </a:solidFill>
            <a:round/>
            <a:headEnd/>
            <a:tailEnd/>
          </a:ln>
          <a:effectLst/>
          <a:extLst>
            <a:ext uri="{AF507438-7753-43E0-B8FC-AC1667EBCBE1}">
              <a14:hiddenEffects xmlns:a14="http://schemas.microsoft.com/office/drawing/2010/main">
                <a:effectLst>
                  <a:outerShdw dist="99190" dir="2388334" algn="ctr" rotWithShape="0">
                    <a:srgbClr val="333333">
                      <a:alpha val="50000"/>
                    </a:srgbClr>
                  </a:outerShdw>
                </a:effectLst>
              </a14:hiddenEffects>
            </a:ext>
          </a:extLst>
        </p:spPr>
        <p:txBody>
          <a:bodyPr wrap="none" anchor="ctr"/>
          <a:lstStyle/>
          <a:p>
            <a:endParaRPr lang="zh-CN" altLang="en-US"/>
          </a:p>
        </p:txBody>
      </p:sp>
      <p:sp>
        <p:nvSpPr>
          <p:cNvPr id="26" name="AutoShape 6"/>
          <p:cNvSpPr>
            <a:spLocks noChangeArrowheads="1"/>
          </p:cNvSpPr>
          <p:nvPr/>
        </p:nvSpPr>
        <p:spPr bwMode="gray">
          <a:xfrm>
            <a:off x="2524894" y="1564118"/>
            <a:ext cx="685800" cy="685800"/>
          </a:xfrm>
          <a:prstGeom prst="diamond">
            <a:avLst/>
          </a:prstGeom>
          <a:solidFill>
            <a:schemeClr val="accent2"/>
          </a:solidFill>
          <a:ln w="25400" algn="ctr">
            <a:solidFill>
              <a:schemeClr val="bg1"/>
            </a:solidFill>
            <a:miter lim="800000"/>
            <a:headEnd/>
            <a:tailEnd/>
          </a:ln>
          <a:effectLst/>
          <a:extLst>
            <a:ext uri="{AF507438-7753-43E0-B8FC-AC1667EBCBE1}">
              <a14:hiddenEffects xmlns:a14="http://schemas.microsoft.com/office/drawing/2010/main">
                <a:effectLst>
                  <a:outerShdw dist="63500" dir="2212194" algn="ctr" rotWithShape="0">
                    <a:srgbClr val="333333">
                      <a:alpha val="50000"/>
                    </a:srgbClr>
                  </a:outerShdw>
                </a:effectLst>
              </a14:hiddenEffects>
            </a:ext>
          </a:extLst>
        </p:spPr>
        <p:txBody>
          <a:bodyPr wrap="none" anchor="ctr"/>
          <a:lstStyle/>
          <a:p>
            <a:endParaRPr lang="zh-CN" altLang="en-US"/>
          </a:p>
        </p:txBody>
      </p:sp>
      <p:sp>
        <p:nvSpPr>
          <p:cNvPr id="27" name="Text Box 7"/>
          <p:cNvSpPr txBox="1">
            <a:spLocks noChangeArrowheads="1"/>
          </p:cNvSpPr>
          <p:nvPr/>
        </p:nvSpPr>
        <p:spPr bwMode="gray">
          <a:xfrm>
            <a:off x="2771800" y="1723661"/>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b="1" dirty="0" smtClean="0">
                <a:solidFill>
                  <a:srgbClr val="000000"/>
                </a:solidFill>
                <a:ea typeface="宋体" panose="02010600030101010101" pitchFamily="2" charset="-122"/>
              </a:rPr>
              <a:t>     </a:t>
            </a:r>
            <a:r>
              <a:rPr lang="zh-CN" altLang="en-US" sz="2400" b="1" dirty="0" smtClean="0">
                <a:solidFill>
                  <a:schemeClr val="bg1"/>
                </a:solidFill>
                <a:ea typeface="宋体" panose="02010600030101010101" pitchFamily="2" charset="-122"/>
              </a:rPr>
              <a:t>非晶材料</a:t>
            </a:r>
            <a:endParaRPr lang="en-US" altLang="zh-CN" sz="2400" b="1" dirty="0">
              <a:solidFill>
                <a:schemeClr val="bg1"/>
              </a:solidFill>
              <a:ea typeface="宋体" panose="02010600030101010101" pitchFamily="2" charset="-122"/>
            </a:endParaRPr>
          </a:p>
        </p:txBody>
      </p:sp>
      <p:sp>
        <p:nvSpPr>
          <p:cNvPr id="28" name="Text Box 8"/>
          <p:cNvSpPr txBox="1">
            <a:spLocks noChangeArrowheads="1"/>
          </p:cNvSpPr>
          <p:nvPr/>
        </p:nvSpPr>
        <p:spPr bwMode="gray">
          <a:xfrm>
            <a:off x="2678882" y="166254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CN" sz="2400">
                <a:solidFill>
                  <a:schemeClr val="bg1"/>
                </a:solidFill>
                <a:ea typeface="宋体" panose="02010600030101010101" pitchFamily="2" charset="-122"/>
              </a:rPr>
              <a:t>1</a:t>
            </a:r>
          </a:p>
        </p:txBody>
      </p:sp>
      <p:sp>
        <p:nvSpPr>
          <p:cNvPr id="33" name="AutoShape 15"/>
          <p:cNvSpPr>
            <a:spLocks noChangeArrowheads="1"/>
          </p:cNvSpPr>
          <p:nvPr/>
        </p:nvSpPr>
        <p:spPr bwMode="gray">
          <a:xfrm>
            <a:off x="2911863" y="2730302"/>
            <a:ext cx="4343400" cy="457200"/>
          </a:xfrm>
          <a:prstGeom prst="roundRect">
            <a:avLst>
              <a:gd name="adj" fmla="val 16667"/>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2700" algn="ctr">
            <a:solidFill>
              <a:schemeClr val="bg1"/>
            </a:solidFill>
            <a:round/>
            <a:headEnd/>
            <a:tailEnd/>
          </a:ln>
          <a:effectLst/>
        </p:spPr>
        <p:txBody>
          <a:bodyPr wrap="none" anchor="ctr"/>
          <a:lstStyle/>
          <a:p>
            <a:endParaRPr lang="zh-CN" altLang="en-US"/>
          </a:p>
        </p:txBody>
      </p:sp>
      <p:sp>
        <p:nvSpPr>
          <p:cNvPr id="34" name="AutoShape 16"/>
          <p:cNvSpPr>
            <a:spLocks noChangeArrowheads="1"/>
          </p:cNvSpPr>
          <p:nvPr/>
        </p:nvSpPr>
        <p:spPr bwMode="gray">
          <a:xfrm>
            <a:off x="2530863" y="2611239"/>
            <a:ext cx="685800" cy="685800"/>
          </a:xfrm>
          <a:prstGeom prst="diamond">
            <a:avLst/>
          </a:prstGeom>
          <a:solidFill>
            <a:schemeClr val="hlink"/>
          </a:solidFill>
          <a:ln w="25400" algn="ctr">
            <a:solidFill>
              <a:schemeClr val="bg1"/>
            </a:solidFill>
            <a:miter lim="800000"/>
            <a:headEnd/>
            <a:tailEnd/>
          </a:ln>
          <a:effectLst/>
          <a:extLst>
            <a:ext uri="{AF507438-7753-43E0-B8FC-AC1667EBCBE1}">
              <a14:hiddenEffects xmlns:a14="http://schemas.microsoft.com/office/drawing/2010/main">
                <a:effectLst>
                  <a:outerShdw dist="63500" dir="2212194" algn="ctr" rotWithShape="0">
                    <a:srgbClr val="333333">
                      <a:alpha val="50000"/>
                    </a:srgbClr>
                  </a:outerShdw>
                </a:effectLst>
              </a14:hiddenEffects>
            </a:ext>
          </a:extLst>
        </p:spPr>
        <p:txBody>
          <a:bodyPr wrap="none" anchor="ctr"/>
          <a:lstStyle/>
          <a:p>
            <a:endParaRPr lang="zh-CN" altLang="en-US"/>
          </a:p>
        </p:txBody>
      </p:sp>
      <p:sp>
        <p:nvSpPr>
          <p:cNvPr id="35" name="Text Box 17"/>
          <p:cNvSpPr txBox="1">
            <a:spLocks noChangeArrowheads="1"/>
          </p:cNvSpPr>
          <p:nvPr/>
        </p:nvSpPr>
        <p:spPr bwMode="gray">
          <a:xfrm>
            <a:off x="3140463" y="2785864"/>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sz="2400" b="1" dirty="0" smtClean="0">
                <a:solidFill>
                  <a:srgbClr val="FF0000"/>
                </a:solidFill>
                <a:ea typeface="宋体" panose="02010600030101010101" pitchFamily="2" charset="-122"/>
              </a:rPr>
              <a:t>非晶电机研究</a:t>
            </a:r>
            <a:endParaRPr lang="en-US" altLang="zh-CN" sz="2400" b="1" dirty="0">
              <a:solidFill>
                <a:srgbClr val="FF0000"/>
              </a:solidFill>
              <a:ea typeface="宋体" panose="02010600030101010101" pitchFamily="2" charset="-122"/>
            </a:endParaRPr>
          </a:p>
        </p:txBody>
      </p:sp>
      <p:sp>
        <p:nvSpPr>
          <p:cNvPr id="36" name="Text Box 18"/>
          <p:cNvSpPr txBox="1">
            <a:spLocks noChangeArrowheads="1"/>
          </p:cNvSpPr>
          <p:nvPr/>
        </p:nvSpPr>
        <p:spPr bwMode="gray">
          <a:xfrm>
            <a:off x="2684851" y="2709664"/>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CN" sz="2400">
                <a:solidFill>
                  <a:schemeClr val="bg1"/>
                </a:solidFill>
                <a:ea typeface="宋体" panose="02010600030101010101" pitchFamily="2" charset="-122"/>
              </a:rPr>
              <a:t>3</a:t>
            </a:r>
          </a:p>
        </p:txBody>
      </p:sp>
      <p:sp>
        <p:nvSpPr>
          <p:cNvPr id="37" name="AutoShape 20"/>
          <p:cNvSpPr>
            <a:spLocks noChangeArrowheads="1"/>
          </p:cNvSpPr>
          <p:nvPr/>
        </p:nvSpPr>
        <p:spPr bwMode="gray">
          <a:xfrm>
            <a:off x="2926435" y="3721811"/>
            <a:ext cx="4343400" cy="457200"/>
          </a:xfrm>
          <a:prstGeom prst="roundRect">
            <a:avLst>
              <a:gd name="adj" fmla="val 16667"/>
            </a:avLst>
          </a:prstGeom>
          <a:gradFill rotWithShape="1">
            <a:gsLst>
              <a:gs pos="0">
                <a:schemeClr val="folHlink"/>
              </a:gs>
              <a:gs pos="50000">
                <a:schemeClr val="folHlink">
                  <a:gamma/>
                  <a:tint val="21176"/>
                  <a:invGamma/>
                </a:schemeClr>
              </a:gs>
              <a:gs pos="100000">
                <a:schemeClr val="folHlink"/>
              </a:gs>
            </a:gsLst>
            <a:lin ang="5400000" scaled="1"/>
          </a:gradFill>
          <a:ln w="12700" algn="ctr">
            <a:solidFill>
              <a:schemeClr val="bg1"/>
            </a:solidFill>
            <a:round/>
            <a:headEnd/>
            <a:tailEnd/>
          </a:ln>
          <a:effectLst/>
          <a:extLst>
            <a:ext uri="{AF507438-7753-43E0-B8FC-AC1667EBCBE1}">
              <a14:hiddenEffects xmlns:a14="http://schemas.microsoft.com/office/drawing/2010/main">
                <a:effectLst>
                  <a:outerShdw dist="99190" dir="2388334" algn="ctr" rotWithShape="0">
                    <a:srgbClr val="333333">
                      <a:alpha val="50000"/>
                    </a:srgbClr>
                  </a:outerShdw>
                </a:effectLst>
              </a14:hiddenEffects>
            </a:ext>
          </a:extLst>
        </p:spPr>
        <p:txBody>
          <a:bodyPr wrap="none" anchor="ctr"/>
          <a:lstStyle/>
          <a:p>
            <a:endParaRPr lang="zh-CN" altLang="en-US"/>
          </a:p>
        </p:txBody>
      </p:sp>
      <p:sp>
        <p:nvSpPr>
          <p:cNvPr id="38" name="AutoShape 21"/>
          <p:cNvSpPr>
            <a:spLocks noChangeArrowheads="1"/>
          </p:cNvSpPr>
          <p:nvPr/>
        </p:nvSpPr>
        <p:spPr bwMode="gray">
          <a:xfrm>
            <a:off x="2545435" y="3602748"/>
            <a:ext cx="685800" cy="685800"/>
          </a:xfrm>
          <a:prstGeom prst="diamond">
            <a:avLst/>
          </a:prstGeom>
          <a:solidFill>
            <a:schemeClr val="folHlink"/>
          </a:solidFill>
          <a:ln w="25400" algn="ctr">
            <a:solidFill>
              <a:schemeClr val="bg1"/>
            </a:solidFill>
            <a:miter lim="800000"/>
            <a:headEnd/>
            <a:tailEnd/>
          </a:ln>
          <a:effectLst/>
          <a:extLst>
            <a:ext uri="{AF507438-7753-43E0-B8FC-AC1667EBCBE1}">
              <a14:hiddenEffects xmlns:a14="http://schemas.microsoft.com/office/drawing/2010/main">
                <a:effectLst>
                  <a:outerShdw dist="63500" dir="2212194" algn="ctr" rotWithShape="0">
                    <a:srgbClr val="333333">
                      <a:alpha val="50000"/>
                    </a:srgbClr>
                  </a:outerShdw>
                </a:effectLst>
              </a14:hiddenEffects>
            </a:ext>
          </a:extLst>
        </p:spPr>
        <p:txBody>
          <a:bodyPr wrap="none" anchor="ctr"/>
          <a:lstStyle/>
          <a:p>
            <a:endParaRPr lang="zh-CN" altLang="en-US"/>
          </a:p>
        </p:txBody>
      </p:sp>
      <p:sp>
        <p:nvSpPr>
          <p:cNvPr id="39" name="Text Box 22"/>
          <p:cNvSpPr txBox="1">
            <a:spLocks noChangeArrowheads="1"/>
          </p:cNvSpPr>
          <p:nvPr/>
        </p:nvSpPr>
        <p:spPr bwMode="gray">
          <a:xfrm>
            <a:off x="3140463" y="3791660"/>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b="1" dirty="0" smtClean="0">
                <a:solidFill>
                  <a:schemeClr val="bg1"/>
                </a:solidFill>
                <a:ea typeface="宋体" panose="02010600030101010101" pitchFamily="2" charset="-122"/>
              </a:rPr>
              <a:t>        </a:t>
            </a:r>
            <a:r>
              <a:rPr lang="zh-CN" altLang="en-US" sz="2400" b="1" dirty="0" smtClean="0">
                <a:solidFill>
                  <a:schemeClr val="bg1"/>
                </a:solidFill>
                <a:ea typeface="宋体" panose="02010600030101010101" pitchFamily="2" charset="-122"/>
              </a:rPr>
              <a:t>非晶铁芯加工工艺</a:t>
            </a:r>
            <a:endParaRPr lang="en-US" altLang="zh-CN" sz="2400" b="1" dirty="0">
              <a:solidFill>
                <a:schemeClr val="bg1"/>
              </a:solidFill>
              <a:ea typeface="宋体" panose="02010600030101010101" pitchFamily="2" charset="-122"/>
            </a:endParaRPr>
          </a:p>
        </p:txBody>
      </p:sp>
      <p:sp>
        <p:nvSpPr>
          <p:cNvPr id="40" name="Text Box 23"/>
          <p:cNvSpPr txBox="1">
            <a:spLocks noChangeArrowheads="1"/>
          </p:cNvSpPr>
          <p:nvPr/>
        </p:nvSpPr>
        <p:spPr bwMode="gray">
          <a:xfrm>
            <a:off x="2699423" y="370117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CN" sz="2400">
                <a:solidFill>
                  <a:schemeClr val="bg1"/>
                </a:solidFill>
                <a:ea typeface="宋体" panose="02010600030101010101" pitchFamily="2" charset="-122"/>
              </a:rPr>
              <a:t>4</a:t>
            </a:r>
          </a:p>
        </p:txBody>
      </p:sp>
      <p:sp>
        <p:nvSpPr>
          <p:cNvPr id="41" name="AutoShape 5"/>
          <p:cNvSpPr>
            <a:spLocks noChangeArrowheads="1"/>
          </p:cNvSpPr>
          <p:nvPr/>
        </p:nvSpPr>
        <p:spPr bwMode="gray">
          <a:xfrm>
            <a:off x="2905894" y="4806702"/>
            <a:ext cx="4343400" cy="457200"/>
          </a:xfrm>
          <a:prstGeom prst="roundRect">
            <a:avLst>
              <a:gd name="adj" fmla="val 16667"/>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w="12700" algn="ctr">
            <a:solidFill>
              <a:schemeClr val="bg1"/>
            </a:solidFill>
            <a:round/>
            <a:headEnd/>
            <a:tailEnd/>
          </a:ln>
          <a:effectLst/>
        </p:spPr>
        <p:txBody>
          <a:bodyPr wrap="none" anchor="ctr"/>
          <a:lstStyle/>
          <a:p>
            <a:endParaRPr lang="zh-CN" altLang="en-US"/>
          </a:p>
        </p:txBody>
      </p:sp>
      <p:sp>
        <p:nvSpPr>
          <p:cNvPr id="42" name="AutoShape 6"/>
          <p:cNvSpPr>
            <a:spLocks noChangeArrowheads="1"/>
          </p:cNvSpPr>
          <p:nvPr/>
        </p:nvSpPr>
        <p:spPr bwMode="gray">
          <a:xfrm>
            <a:off x="2524894" y="4687639"/>
            <a:ext cx="685800" cy="685800"/>
          </a:xfrm>
          <a:prstGeom prst="diamond">
            <a:avLst/>
          </a:prstGeom>
          <a:solidFill>
            <a:schemeClr val="accent3">
              <a:lumMod val="75000"/>
            </a:schemeClr>
          </a:solidFill>
          <a:ln w="25400" algn="ctr">
            <a:solidFill>
              <a:schemeClr val="bg1"/>
            </a:solidFill>
            <a:miter lim="800000"/>
            <a:headEnd/>
            <a:tailEnd/>
          </a:ln>
          <a:effectLst/>
        </p:spPr>
        <p:txBody>
          <a:bodyPr wrap="none" anchor="ctr"/>
          <a:lstStyle/>
          <a:p>
            <a:endParaRPr lang="zh-CN" altLang="en-US"/>
          </a:p>
        </p:txBody>
      </p:sp>
      <p:sp>
        <p:nvSpPr>
          <p:cNvPr id="43" name="Text Box 7"/>
          <p:cNvSpPr txBox="1">
            <a:spLocks noChangeArrowheads="1"/>
          </p:cNvSpPr>
          <p:nvPr/>
        </p:nvSpPr>
        <p:spPr bwMode="gray">
          <a:xfrm>
            <a:off x="2771800" y="4847182"/>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sz="2400" b="1" dirty="0" smtClean="0">
                <a:solidFill>
                  <a:srgbClr val="FF0000"/>
                </a:solidFill>
                <a:ea typeface="宋体" panose="02010600030101010101" pitchFamily="2" charset="-122"/>
              </a:rPr>
              <a:t>             </a:t>
            </a:r>
            <a:r>
              <a:rPr lang="zh-CN" altLang="en-US" sz="2400" b="1" dirty="0" smtClean="0">
                <a:solidFill>
                  <a:schemeClr val="bg1"/>
                </a:solidFill>
                <a:ea typeface="宋体" panose="02010600030101010101" pitchFamily="2" charset="-122"/>
              </a:rPr>
              <a:t>非晶</a:t>
            </a:r>
            <a:r>
              <a:rPr lang="en-US" altLang="zh-CN" sz="2400" b="1" dirty="0" smtClean="0">
                <a:solidFill>
                  <a:schemeClr val="bg1"/>
                </a:solidFill>
                <a:ea typeface="宋体" panose="02010600030101010101" pitchFamily="2" charset="-122"/>
              </a:rPr>
              <a:t>SRM</a:t>
            </a:r>
            <a:r>
              <a:rPr lang="zh-CN" altLang="en-US" sz="2400" b="1" dirty="0" smtClean="0">
                <a:solidFill>
                  <a:schemeClr val="bg1"/>
                </a:solidFill>
                <a:ea typeface="宋体" panose="02010600030101010101" pitchFamily="2" charset="-122"/>
              </a:rPr>
              <a:t>仿真</a:t>
            </a:r>
            <a:endParaRPr lang="en-US" altLang="zh-CN" sz="2400" b="1" dirty="0">
              <a:solidFill>
                <a:schemeClr val="bg1"/>
              </a:solidFill>
              <a:ea typeface="宋体" panose="02010600030101010101" pitchFamily="2" charset="-122"/>
            </a:endParaRPr>
          </a:p>
        </p:txBody>
      </p:sp>
      <p:sp>
        <p:nvSpPr>
          <p:cNvPr id="44" name="Text Box 8"/>
          <p:cNvSpPr txBox="1">
            <a:spLocks noChangeArrowheads="1"/>
          </p:cNvSpPr>
          <p:nvPr/>
        </p:nvSpPr>
        <p:spPr bwMode="gray">
          <a:xfrm>
            <a:off x="2685809" y="4786064"/>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CN" sz="2400" dirty="0" smtClean="0">
                <a:solidFill>
                  <a:schemeClr val="bg1"/>
                </a:solidFill>
                <a:ea typeface="宋体" panose="02010600030101010101" pitchFamily="2" charset="-122"/>
              </a:rPr>
              <a:t>5</a:t>
            </a:r>
            <a:endParaRPr lang="en-US" altLang="zh-CN" sz="2400" dirty="0">
              <a:solidFill>
                <a:schemeClr val="bg1"/>
              </a:solidFill>
              <a:ea typeface="宋体" panose="02010600030101010101" pitchFamily="2" charset="-122"/>
            </a:endParaRPr>
          </a:p>
        </p:txBody>
      </p:sp>
    </p:spTree>
    <p:extLst>
      <p:ext uri="{BB962C8B-B14F-4D97-AF65-F5344CB8AC3E}">
        <p14:creationId xmlns:p14="http://schemas.microsoft.com/office/powerpoint/2010/main" val="5050171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5"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
        <p:nvSpPr>
          <p:cNvPr id="3" name="文本框 2"/>
          <p:cNvSpPr txBox="1"/>
          <p:nvPr/>
        </p:nvSpPr>
        <p:spPr>
          <a:xfrm>
            <a:off x="501899" y="2134535"/>
            <a:ext cx="4999647" cy="2031325"/>
          </a:xfrm>
          <a:prstGeom prst="rect">
            <a:avLst/>
          </a:prstGeom>
          <a:noFill/>
        </p:spPr>
        <p:txBody>
          <a:bodyPr wrap="square" rtlCol="0">
            <a:spAutoFit/>
          </a:bodyPr>
          <a:lstStyle/>
          <a:p>
            <a:r>
              <a:rPr lang="zh-CN" altLang="en-US" dirty="0" smtClean="0"/>
              <a:t>输出</a:t>
            </a:r>
            <a:r>
              <a:rPr lang="zh-CN" altLang="en-US" dirty="0" smtClean="0"/>
              <a:t>功率</a:t>
            </a:r>
            <a:r>
              <a:rPr lang="en-US" altLang="zh-CN" dirty="0" smtClean="0"/>
              <a:t>250W</a:t>
            </a:r>
          </a:p>
          <a:p>
            <a:r>
              <a:rPr lang="zh-CN" altLang="en-US" dirty="0" smtClean="0"/>
              <a:t>三相感应电机</a:t>
            </a:r>
            <a:endParaRPr lang="en-US" altLang="zh-CN" dirty="0" smtClean="0"/>
          </a:p>
          <a:p>
            <a:r>
              <a:rPr lang="en-US" altLang="zh-CN" dirty="0"/>
              <a:t>2</a:t>
            </a:r>
            <a:r>
              <a:rPr lang="zh-CN" altLang="en-US" dirty="0"/>
              <a:t>对</a:t>
            </a:r>
            <a:r>
              <a:rPr lang="zh-CN" altLang="en-US" dirty="0" smtClean="0"/>
              <a:t>极</a:t>
            </a:r>
            <a:endParaRPr lang="en-US" altLang="zh-CN" dirty="0" smtClean="0"/>
          </a:p>
          <a:p>
            <a:r>
              <a:rPr lang="zh-CN" altLang="en-US" dirty="0" smtClean="0"/>
              <a:t>额定电压</a:t>
            </a:r>
            <a:r>
              <a:rPr lang="en-US" altLang="zh-CN" dirty="0" smtClean="0"/>
              <a:t>230V</a:t>
            </a:r>
          </a:p>
          <a:p>
            <a:r>
              <a:rPr lang="zh-CN" altLang="en-US" dirty="0" smtClean="0"/>
              <a:t>定子外径</a:t>
            </a:r>
            <a:r>
              <a:rPr lang="en-US" altLang="zh-CN" dirty="0" smtClean="0"/>
              <a:t>96mm</a:t>
            </a:r>
          </a:p>
          <a:p>
            <a:r>
              <a:rPr lang="zh-CN" altLang="en-US" dirty="0" smtClean="0"/>
              <a:t>定子内径</a:t>
            </a:r>
            <a:r>
              <a:rPr lang="en-US" altLang="zh-CN" dirty="0" smtClean="0"/>
              <a:t>49mm</a:t>
            </a:r>
          </a:p>
          <a:p>
            <a:r>
              <a:rPr lang="zh-CN" altLang="en-US" dirty="0" smtClean="0"/>
              <a:t>利用</a:t>
            </a:r>
            <a:r>
              <a:rPr lang="en-US" altLang="zh-CN" dirty="0" smtClean="0"/>
              <a:t>60</a:t>
            </a:r>
            <a:r>
              <a:rPr lang="zh-CN" altLang="en-US" dirty="0" smtClean="0"/>
              <a:t>度的分立模块拼接而</a:t>
            </a:r>
            <a:r>
              <a:rPr lang="zh-CN" altLang="en-US" dirty="0" smtClean="0"/>
              <a:t>成</a:t>
            </a:r>
            <a:endParaRPr lang="zh-CN" altLang="en-US" dirty="0"/>
          </a:p>
        </p:txBody>
      </p:sp>
      <p:pic>
        <p:nvPicPr>
          <p:cNvPr id="11" name="图片 10"/>
          <p:cNvPicPr>
            <a:picLocks noChangeAspect="1"/>
          </p:cNvPicPr>
          <p:nvPr/>
        </p:nvPicPr>
        <p:blipFill>
          <a:blip r:embed="rId2"/>
          <a:stretch>
            <a:fillRect/>
          </a:stretch>
        </p:blipFill>
        <p:spPr>
          <a:xfrm>
            <a:off x="5868144" y="860963"/>
            <a:ext cx="2724542" cy="3249755"/>
          </a:xfrm>
          <a:prstGeom prst="rect">
            <a:avLst/>
          </a:prstGeom>
        </p:spPr>
      </p:pic>
      <p:pic>
        <p:nvPicPr>
          <p:cNvPr id="12" name="图片 11"/>
          <p:cNvPicPr>
            <a:picLocks noChangeAspect="1"/>
          </p:cNvPicPr>
          <p:nvPr/>
        </p:nvPicPr>
        <p:blipFill>
          <a:blip r:embed="rId3"/>
          <a:stretch>
            <a:fillRect/>
          </a:stretch>
        </p:blipFill>
        <p:spPr>
          <a:xfrm>
            <a:off x="527370" y="4217586"/>
            <a:ext cx="3180534" cy="2226374"/>
          </a:xfrm>
          <a:prstGeom prst="rect">
            <a:avLst/>
          </a:prstGeom>
        </p:spPr>
      </p:pic>
      <p:pic>
        <p:nvPicPr>
          <p:cNvPr id="13" name="图片 12"/>
          <p:cNvPicPr>
            <a:picLocks noChangeAspect="1"/>
          </p:cNvPicPr>
          <p:nvPr/>
        </p:nvPicPr>
        <p:blipFill>
          <a:blip r:embed="rId4"/>
          <a:stretch>
            <a:fillRect/>
          </a:stretch>
        </p:blipFill>
        <p:spPr>
          <a:xfrm>
            <a:off x="5580112" y="4188726"/>
            <a:ext cx="2800350" cy="2209800"/>
          </a:xfrm>
          <a:prstGeom prst="rect">
            <a:avLst/>
          </a:prstGeom>
        </p:spPr>
      </p:pic>
      <p:sp>
        <p:nvSpPr>
          <p:cNvPr id="10" name="圆角矩形 9"/>
          <p:cNvSpPr/>
          <p:nvPr/>
        </p:nvSpPr>
        <p:spPr>
          <a:xfrm>
            <a:off x="471941" y="951595"/>
            <a:ext cx="1797277" cy="3258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非晶铁芯</a:t>
            </a:r>
            <a:r>
              <a:rPr lang="zh-CN" altLang="en-US" dirty="0" smtClean="0"/>
              <a:t>电机</a:t>
            </a:r>
            <a:r>
              <a:rPr lang="en-US" altLang="zh-CN" dirty="0" smtClean="0"/>
              <a:t>1</a:t>
            </a:r>
            <a:endParaRPr lang="zh-CN" altLang="en-US" dirty="0"/>
          </a:p>
        </p:txBody>
      </p:sp>
      <p:sp>
        <p:nvSpPr>
          <p:cNvPr id="6" name="文本框 5"/>
          <p:cNvSpPr txBox="1"/>
          <p:nvPr/>
        </p:nvSpPr>
        <p:spPr>
          <a:xfrm>
            <a:off x="501899" y="1373531"/>
            <a:ext cx="5052742" cy="646331"/>
          </a:xfrm>
          <a:prstGeom prst="rect">
            <a:avLst/>
          </a:prstGeom>
          <a:noFill/>
          <a:ln w="28575">
            <a:solidFill>
              <a:srgbClr val="FF0000"/>
            </a:solidFill>
          </a:ln>
        </p:spPr>
        <p:txBody>
          <a:bodyPr wrap="square" rtlCol="0">
            <a:spAutoFit/>
          </a:bodyPr>
          <a:lstStyle/>
          <a:p>
            <a:r>
              <a:rPr lang="en-US" altLang="zh-CN" dirty="0"/>
              <a:t>1981</a:t>
            </a:r>
            <a:r>
              <a:rPr lang="zh-CN" altLang="en-US" dirty="0"/>
              <a:t>年，美国学者</a:t>
            </a:r>
            <a:r>
              <a:rPr lang="en-US" altLang="zh-CN" dirty="0"/>
              <a:t>W.R. </a:t>
            </a:r>
            <a:r>
              <a:rPr lang="en-US" altLang="zh-CN" dirty="0" err="1"/>
              <a:t>Mischler</a:t>
            </a:r>
            <a:r>
              <a:rPr lang="zh-CN" altLang="en-US" dirty="0"/>
              <a:t>、</a:t>
            </a:r>
            <a:r>
              <a:rPr lang="en-US" altLang="zh-CN" dirty="0" err="1"/>
              <a:t>L.Johnson</a:t>
            </a:r>
            <a:r>
              <a:rPr lang="zh-CN" altLang="en-US" dirty="0"/>
              <a:t>等</a:t>
            </a:r>
            <a:endParaRPr lang="en-US" altLang="zh-CN" dirty="0"/>
          </a:p>
          <a:p>
            <a:r>
              <a:rPr lang="zh-CN" altLang="en-US" dirty="0"/>
              <a:t>首次制作了非晶电机定子铁芯，转子用</a:t>
            </a:r>
            <a:r>
              <a:rPr lang="zh-CN" altLang="en-US" dirty="0" smtClean="0"/>
              <a:t>硅钢片</a:t>
            </a:r>
            <a:endParaRPr lang="zh-CN"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6" name="图片 5"/>
          <p:cNvPicPr>
            <a:picLocks noChangeAspect="1"/>
          </p:cNvPicPr>
          <p:nvPr/>
        </p:nvPicPr>
        <p:blipFill>
          <a:blip r:embed="rId2"/>
          <a:stretch>
            <a:fillRect/>
          </a:stretch>
        </p:blipFill>
        <p:spPr>
          <a:xfrm>
            <a:off x="3851920" y="1184919"/>
            <a:ext cx="4905360" cy="3841433"/>
          </a:xfrm>
          <a:prstGeom prst="rect">
            <a:avLst/>
          </a:prstGeom>
        </p:spPr>
      </p:pic>
      <p:sp>
        <p:nvSpPr>
          <p:cNvPr id="7" name="矩形 6"/>
          <p:cNvSpPr/>
          <p:nvPr/>
        </p:nvSpPr>
        <p:spPr>
          <a:xfrm>
            <a:off x="325997" y="5606918"/>
            <a:ext cx="7990419" cy="461665"/>
          </a:xfrm>
          <a:prstGeom prst="rect">
            <a:avLst/>
          </a:prstGeom>
        </p:spPr>
        <p:txBody>
          <a:bodyPr wrap="square">
            <a:spAutoFit/>
          </a:bodyPr>
          <a:lstStyle/>
          <a:p>
            <a:r>
              <a:rPr lang="en-US" altLang="zh-CN" sz="1200" dirty="0" smtClean="0">
                <a:solidFill>
                  <a:srgbClr val="404040"/>
                </a:solidFill>
                <a:latin typeface="Arial" panose="020B0604020202020204" pitchFamily="34" charset="0"/>
              </a:rPr>
              <a:t>【1】Mischler </a:t>
            </a:r>
            <a:r>
              <a:rPr lang="en-US" altLang="zh-CN" sz="1200" dirty="0">
                <a:solidFill>
                  <a:srgbClr val="404040"/>
                </a:solidFill>
                <a:latin typeface="Arial" panose="020B0604020202020204" pitchFamily="34" charset="0"/>
              </a:rPr>
              <a:t>W R, </a:t>
            </a:r>
            <a:r>
              <a:rPr lang="en-US" altLang="zh-CN" sz="1200" dirty="0" err="1">
                <a:solidFill>
                  <a:srgbClr val="404040"/>
                </a:solidFill>
                <a:latin typeface="Arial" panose="020B0604020202020204" pitchFamily="34" charset="0"/>
              </a:rPr>
              <a:t>Rosenberry</a:t>
            </a:r>
            <a:r>
              <a:rPr lang="en-US" altLang="zh-CN" sz="1200" dirty="0">
                <a:solidFill>
                  <a:srgbClr val="404040"/>
                </a:solidFill>
                <a:latin typeface="Arial" panose="020B0604020202020204" pitchFamily="34" charset="0"/>
              </a:rPr>
              <a:t> G M, </a:t>
            </a:r>
            <a:r>
              <a:rPr lang="en-US" altLang="zh-CN" sz="1200" dirty="0" err="1">
                <a:solidFill>
                  <a:srgbClr val="404040"/>
                </a:solidFill>
                <a:latin typeface="Arial" panose="020B0604020202020204" pitchFamily="34" charset="0"/>
              </a:rPr>
              <a:t>Frischmann</a:t>
            </a:r>
            <a:r>
              <a:rPr lang="en-US" altLang="zh-CN" sz="1200" dirty="0">
                <a:solidFill>
                  <a:srgbClr val="404040"/>
                </a:solidFill>
                <a:latin typeface="Arial" panose="020B0604020202020204" pitchFamily="34" charset="0"/>
              </a:rPr>
              <a:t> P G, et al. Test Results on a Low Loss Amorphous Iron Induction Motor[J]. IEEE Transactions on Power Apparatus and Systems, 1981: 2907-2911.</a:t>
            </a:r>
            <a:endParaRPr lang="zh-CN" altLang="en-US" sz="1200" dirty="0"/>
          </a:p>
        </p:txBody>
      </p:sp>
      <p:sp>
        <p:nvSpPr>
          <p:cNvPr id="8" name="矩形 7"/>
          <p:cNvSpPr/>
          <p:nvPr/>
        </p:nvSpPr>
        <p:spPr>
          <a:xfrm>
            <a:off x="325997" y="6097996"/>
            <a:ext cx="8710474" cy="461665"/>
          </a:xfrm>
          <a:prstGeom prst="rect">
            <a:avLst/>
          </a:prstGeom>
        </p:spPr>
        <p:txBody>
          <a:bodyPr wrap="square">
            <a:spAutoFit/>
          </a:bodyPr>
          <a:lstStyle/>
          <a:p>
            <a:r>
              <a:rPr lang="en-US" altLang="zh-CN" sz="1200" dirty="0" smtClean="0">
                <a:solidFill>
                  <a:srgbClr val="404040"/>
                </a:solidFill>
                <a:latin typeface="Arial" panose="020B0604020202020204" pitchFamily="34" charset="0"/>
              </a:rPr>
              <a:t>【2】Johnson </a:t>
            </a:r>
            <a:r>
              <a:rPr lang="en-US" altLang="zh-CN" sz="1200" dirty="0">
                <a:solidFill>
                  <a:srgbClr val="404040"/>
                </a:solidFill>
                <a:latin typeface="Arial" panose="020B0604020202020204" pitchFamily="34" charset="0"/>
              </a:rPr>
              <a:t>L A, Cornell E P, Bailey D J, et al. Application of Low Loss Amorphous Metals in Motors and Transformers[J]. IEEE Transactions on Power Apparatus and Systems, 1982: 2109-2114.</a:t>
            </a:r>
            <a:endParaRPr lang="zh-CN" altLang="en-US" sz="1200" dirty="0"/>
          </a:p>
        </p:txBody>
      </p:sp>
      <p:pic>
        <p:nvPicPr>
          <p:cNvPr id="9" name="图片 8"/>
          <p:cNvPicPr>
            <a:picLocks noChangeAspect="1"/>
          </p:cNvPicPr>
          <p:nvPr/>
        </p:nvPicPr>
        <p:blipFill>
          <a:blip r:embed="rId3"/>
          <a:stretch>
            <a:fillRect/>
          </a:stretch>
        </p:blipFill>
        <p:spPr>
          <a:xfrm>
            <a:off x="251520" y="1169025"/>
            <a:ext cx="3140087" cy="2211440"/>
          </a:xfrm>
          <a:prstGeom prst="rect">
            <a:avLst/>
          </a:prstGeom>
        </p:spPr>
      </p:pic>
      <p:sp>
        <p:nvSpPr>
          <p:cNvPr id="10" name="文本框 9"/>
          <p:cNvSpPr txBox="1"/>
          <p:nvPr/>
        </p:nvSpPr>
        <p:spPr>
          <a:xfrm>
            <a:off x="508486" y="3941318"/>
            <a:ext cx="2949859" cy="1200329"/>
          </a:xfrm>
          <a:prstGeom prst="rect">
            <a:avLst/>
          </a:prstGeom>
          <a:noFill/>
        </p:spPr>
        <p:txBody>
          <a:bodyPr wrap="square" rtlCol="0">
            <a:spAutoFit/>
          </a:bodyPr>
          <a:lstStyle/>
          <a:p>
            <a:r>
              <a:rPr lang="zh-CN" altLang="en-US" dirty="0" smtClean="0"/>
              <a:t>整体效率提高不明显</a:t>
            </a:r>
            <a:endParaRPr lang="en-US" altLang="zh-CN" dirty="0" smtClean="0"/>
          </a:p>
          <a:p>
            <a:r>
              <a:rPr lang="zh-CN" altLang="en-US" dirty="0" smtClean="0"/>
              <a:t>但定子铁耗大大减小</a:t>
            </a:r>
            <a:endParaRPr lang="en-US" altLang="zh-CN" dirty="0" smtClean="0"/>
          </a:p>
          <a:p>
            <a:r>
              <a:rPr lang="zh-CN" altLang="en-US" dirty="0" smtClean="0"/>
              <a:t>证明了非晶材料铁芯可以降低电机铁耗的理论</a:t>
            </a:r>
            <a:endParaRPr lang="zh-CN" altLang="en-US" dirty="0"/>
          </a:p>
        </p:txBody>
      </p:sp>
      <p:sp>
        <p:nvSpPr>
          <p:cNvPr id="13"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6" name="文本框 5"/>
          <p:cNvSpPr txBox="1"/>
          <p:nvPr/>
        </p:nvSpPr>
        <p:spPr>
          <a:xfrm>
            <a:off x="471942" y="1846618"/>
            <a:ext cx="2900182" cy="1200329"/>
          </a:xfrm>
          <a:prstGeom prst="rect">
            <a:avLst/>
          </a:prstGeom>
          <a:noFill/>
          <a:ln w="28575">
            <a:solidFill>
              <a:srgbClr val="FF0000"/>
            </a:solidFill>
          </a:ln>
        </p:spPr>
        <p:txBody>
          <a:bodyPr wrap="square" rtlCol="0">
            <a:spAutoFit/>
          </a:bodyPr>
          <a:lstStyle/>
          <a:p>
            <a:r>
              <a:rPr lang="en-US" altLang="zh-CN" dirty="0" smtClean="0"/>
              <a:t>1992</a:t>
            </a:r>
            <a:r>
              <a:rPr lang="zh-CN" altLang="en-US" dirty="0" smtClean="0"/>
              <a:t>年，美国威斯康辛州立大学</a:t>
            </a:r>
            <a:r>
              <a:rPr lang="en-US" altLang="zh-CN" dirty="0" err="1" smtClean="0"/>
              <a:t>T.A.Lipo</a:t>
            </a:r>
            <a:r>
              <a:rPr lang="zh-CN" altLang="en-US" dirty="0" smtClean="0"/>
              <a:t>等人，设计了一种轴向磁通永磁无刷直流电机</a:t>
            </a:r>
            <a:endParaRPr lang="zh-CN" altLang="en-US" dirty="0"/>
          </a:p>
        </p:txBody>
      </p:sp>
      <p:pic>
        <p:nvPicPr>
          <p:cNvPr id="3" name="图片 2"/>
          <p:cNvPicPr>
            <a:picLocks noChangeAspect="1"/>
          </p:cNvPicPr>
          <p:nvPr/>
        </p:nvPicPr>
        <p:blipFill>
          <a:blip r:embed="rId2"/>
          <a:stretch>
            <a:fillRect/>
          </a:stretch>
        </p:blipFill>
        <p:spPr>
          <a:xfrm>
            <a:off x="3624526" y="1846618"/>
            <a:ext cx="5519474" cy="3114642"/>
          </a:xfrm>
          <a:prstGeom prst="rect">
            <a:avLst/>
          </a:prstGeom>
        </p:spPr>
      </p:pic>
      <p:sp>
        <p:nvSpPr>
          <p:cNvPr id="7" name="文本框 6"/>
          <p:cNvSpPr txBox="1"/>
          <p:nvPr/>
        </p:nvSpPr>
        <p:spPr>
          <a:xfrm>
            <a:off x="347786" y="3618848"/>
            <a:ext cx="3216101" cy="1200329"/>
          </a:xfrm>
          <a:prstGeom prst="rect">
            <a:avLst/>
          </a:prstGeom>
          <a:noFill/>
        </p:spPr>
        <p:txBody>
          <a:bodyPr wrap="square" rtlCol="0">
            <a:spAutoFit/>
          </a:bodyPr>
          <a:lstStyle/>
          <a:p>
            <a:r>
              <a:rPr lang="zh-CN" altLang="en-US" dirty="0" smtClean="0"/>
              <a:t>该电机采用一种新颖的拓扑结构，定子铁芯直接用非晶带材卷绕而成，不需要任何后续加工手段，降低了加工成本。</a:t>
            </a:r>
            <a:endParaRPr lang="en-US" altLang="zh-CN" dirty="0" smtClean="0"/>
          </a:p>
        </p:txBody>
      </p:sp>
      <p:sp>
        <p:nvSpPr>
          <p:cNvPr id="8" name="矩形 7"/>
          <p:cNvSpPr/>
          <p:nvPr/>
        </p:nvSpPr>
        <p:spPr>
          <a:xfrm>
            <a:off x="109147" y="6039169"/>
            <a:ext cx="9001156" cy="461665"/>
          </a:xfrm>
          <a:prstGeom prst="rect">
            <a:avLst/>
          </a:prstGeom>
        </p:spPr>
        <p:txBody>
          <a:bodyPr wrap="square">
            <a:spAutoFit/>
          </a:bodyPr>
          <a:lstStyle/>
          <a:p>
            <a:r>
              <a:rPr lang="en-US" altLang="zh-CN" sz="1200" dirty="0" smtClean="0">
                <a:solidFill>
                  <a:srgbClr val="666666"/>
                </a:solidFill>
                <a:latin typeface="Arial" panose="020B0604020202020204" pitchFamily="34" charset="0"/>
              </a:rPr>
              <a:t>【1】Jensen </a:t>
            </a:r>
            <a:r>
              <a:rPr lang="en-US" altLang="zh-CN" sz="1200" dirty="0">
                <a:solidFill>
                  <a:srgbClr val="666666"/>
                </a:solidFill>
                <a:latin typeface="Arial" panose="020B0604020202020204" pitchFamily="34" charset="0"/>
              </a:rPr>
              <a:t>C </a:t>
            </a:r>
            <a:r>
              <a:rPr lang="en-US" altLang="zh-CN" sz="1200" dirty="0" err="1">
                <a:solidFill>
                  <a:srgbClr val="666666"/>
                </a:solidFill>
                <a:latin typeface="Arial" panose="020B0604020202020204" pitchFamily="34" charset="0"/>
              </a:rPr>
              <a:t>C</a:t>
            </a:r>
            <a:r>
              <a:rPr lang="en-US" altLang="zh-CN" sz="1200" dirty="0">
                <a:solidFill>
                  <a:srgbClr val="666666"/>
                </a:solidFill>
                <a:latin typeface="Arial" panose="020B0604020202020204" pitchFamily="34" charset="0"/>
              </a:rPr>
              <a:t>, </a:t>
            </a:r>
            <a:r>
              <a:rPr lang="en-US" altLang="zh-CN" sz="1200" dirty="0" err="1">
                <a:solidFill>
                  <a:srgbClr val="666666"/>
                </a:solidFill>
                <a:latin typeface="Arial" panose="020B0604020202020204" pitchFamily="34" charset="0"/>
              </a:rPr>
              <a:t>Profumo</a:t>
            </a:r>
            <a:r>
              <a:rPr lang="en-US" altLang="zh-CN" sz="1200" dirty="0">
                <a:solidFill>
                  <a:srgbClr val="666666"/>
                </a:solidFill>
                <a:latin typeface="Arial" panose="020B0604020202020204" pitchFamily="34" charset="0"/>
              </a:rPr>
              <a:t> F, </a:t>
            </a:r>
            <a:r>
              <a:rPr lang="en-US" altLang="zh-CN" sz="1200" dirty="0" err="1">
                <a:solidFill>
                  <a:srgbClr val="666666"/>
                </a:solidFill>
                <a:latin typeface="Arial" panose="020B0604020202020204" pitchFamily="34" charset="0"/>
              </a:rPr>
              <a:t>Lipo</a:t>
            </a:r>
            <a:r>
              <a:rPr lang="en-US" altLang="zh-CN" sz="1200" dirty="0">
                <a:solidFill>
                  <a:srgbClr val="666666"/>
                </a:solidFill>
                <a:latin typeface="Arial" panose="020B0604020202020204" pitchFamily="34" charset="0"/>
              </a:rPr>
              <a:t> T A, et al. A low-loss permanent-magnet brushless DC motor utilizing tape wound amorphous iron[J]. IEEE Transactions on Industry Applications, 1992, 28(3): 646-651.</a:t>
            </a:r>
            <a:endParaRPr lang="zh-CN" altLang="en-US" sz="1200" dirty="0"/>
          </a:p>
        </p:txBody>
      </p:sp>
      <p:sp>
        <p:nvSpPr>
          <p:cNvPr id="10" name="圆角矩形 9"/>
          <p:cNvSpPr/>
          <p:nvPr/>
        </p:nvSpPr>
        <p:spPr>
          <a:xfrm>
            <a:off x="471941" y="951595"/>
            <a:ext cx="1797277" cy="3258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非晶铁芯</a:t>
            </a:r>
            <a:r>
              <a:rPr lang="zh-CN" altLang="en-US" dirty="0" smtClean="0"/>
              <a:t>电机</a:t>
            </a:r>
            <a:r>
              <a:rPr lang="en-US" altLang="zh-CN" dirty="0"/>
              <a:t>2</a:t>
            </a:r>
            <a:endParaRPr lang="zh-CN" altLang="en-US" dirty="0"/>
          </a:p>
        </p:txBody>
      </p:sp>
      <p:sp>
        <p:nvSpPr>
          <p:cNvPr id="11"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10" name="图片 9"/>
          <p:cNvPicPr>
            <a:picLocks noChangeAspect="1"/>
          </p:cNvPicPr>
          <p:nvPr/>
        </p:nvPicPr>
        <p:blipFill>
          <a:blip r:embed="rId2"/>
          <a:stretch>
            <a:fillRect/>
          </a:stretch>
        </p:blipFill>
        <p:spPr>
          <a:xfrm>
            <a:off x="4211960" y="1651019"/>
            <a:ext cx="4944241" cy="3348732"/>
          </a:xfrm>
          <a:prstGeom prst="rect">
            <a:avLst/>
          </a:prstGeom>
        </p:spPr>
      </p:pic>
      <p:sp>
        <p:nvSpPr>
          <p:cNvPr id="11" name="文本框 10"/>
          <p:cNvSpPr txBox="1"/>
          <p:nvPr/>
        </p:nvSpPr>
        <p:spPr>
          <a:xfrm>
            <a:off x="527370" y="1455425"/>
            <a:ext cx="3468566" cy="1200329"/>
          </a:xfrm>
          <a:prstGeom prst="rect">
            <a:avLst/>
          </a:prstGeom>
          <a:noFill/>
          <a:ln w="28575">
            <a:solidFill>
              <a:srgbClr val="FF0000"/>
            </a:solidFill>
          </a:ln>
        </p:spPr>
        <p:txBody>
          <a:bodyPr wrap="square" rtlCol="0">
            <a:spAutoFit/>
          </a:bodyPr>
          <a:lstStyle/>
          <a:p>
            <a:r>
              <a:rPr lang="zh-CN" altLang="en-US" dirty="0" smtClean="0"/>
              <a:t>美国莱特公司是目前世界上最早也是唯一实现非晶电机产业化的公司，他们的产品均为轴向磁通非晶永磁电机</a:t>
            </a:r>
            <a:endParaRPr lang="zh-CN" altLang="en-US" dirty="0"/>
          </a:p>
        </p:txBody>
      </p:sp>
      <p:sp>
        <p:nvSpPr>
          <p:cNvPr id="12" name="文本框 11"/>
          <p:cNvSpPr txBox="1"/>
          <p:nvPr/>
        </p:nvSpPr>
        <p:spPr>
          <a:xfrm>
            <a:off x="527370" y="3083302"/>
            <a:ext cx="3828606" cy="2862322"/>
          </a:xfrm>
          <a:prstGeom prst="rect">
            <a:avLst/>
          </a:prstGeom>
          <a:noFill/>
        </p:spPr>
        <p:txBody>
          <a:bodyPr wrap="square" rtlCol="0">
            <a:spAutoFit/>
          </a:bodyPr>
          <a:lstStyle/>
          <a:p>
            <a:r>
              <a:rPr lang="en-US" altLang="zh-CN" dirty="0" smtClean="0"/>
              <a:t>1996</a:t>
            </a:r>
            <a:r>
              <a:rPr lang="zh-CN" altLang="en-US" dirty="0" smtClean="0"/>
              <a:t>年，开始研究非晶电机</a:t>
            </a:r>
            <a:endParaRPr lang="en-US" altLang="zh-CN" dirty="0" smtClean="0"/>
          </a:p>
          <a:p>
            <a:r>
              <a:rPr lang="en-US" altLang="zh-CN" dirty="0" smtClean="0"/>
              <a:t>2003</a:t>
            </a:r>
            <a:r>
              <a:rPr lang="zh-CN" altLang="en-US" dirty="0" smtClean="0"/>
              <a:t>年，解决了轴向永磁非晶电机铁芯的加工难题，形成了一套适用于非晶合金轴向磁通电机定子铁芯加工的工艺体系</a:t>
            </a:r>
            <a:endParaRPr lang="en-US" altLang="zh-CN" dirty="0" smtClean="0"/>
          </a:p>
          <a:p>
            <a:r>
              <a:rPr lang="en-US" altLang="zh-CN" dirty="0" smtClean="0"/>
              <a:t>2004-2006</a:t>
            </a:r>
            <a:r>
              <a:rPr lang="zh-CN" altLang="en-US" dirty="0" smtClean="0"/>
              <a:t>年，非晶电机整机工艺和技术开发</a:t>
            </a:r>
            <a:endParaRPr lang="en-US" altLang="zh-CN" dirty="0" smtClean="0"/>
          </a:p>
          <a:p>
            <a:r>
              <a:rPr lang="en-US" altLang="zh-CN" dirty="0" smtClean="0"/>
              <a:t>2007-2009</a:t>
            </a:r>
            <a:r>
              <a:rPr lang="zh-CN" altLang="en-US" dirty="0" smtClean="0"/>
              <a:t>年，将非晶合金轴向磁通永磁电机推向市场，进行初步产业化</a:t>
            </a:r>
            <a:endParaRPr lang="zh-CN" altLang="en-US" dirty="0"/>
          </a:p>
        </p:txBody>
      </p:sp>
      <p:sp>
        <p:nvSpPr>
          <p:cNvPr id="13" name="文本框 12"/>
          <p:cNvSpPr txBox="1"/>
          <p:nvPr/>
        </p:nvSpPr>
        <p:spPr>
          <a:xfrm>
            <a:off x="5148064" y="5335021"/>
            <a:ext cx="3456384" cy="369332"/>
          </a:xfrm>
          <a:prstGeom prst="rect">
            <a:avLst/>
          </a:prstGeom>
          <a:noFill/>
        </p:spPr>
        <p:txBody>
          <a:bodyPr wrap="square" rtlCol="0">
            <a:spAutoFit/>
          </a:bodyPr>
          <a:lstStyle/>
          <a:p>
            <a:r>
              <a:rPr lang="zh-CN" altLang="en-US" dirty="0" smtClean="0"/>
              <a:t>双定子单转子轴向磁通永磁电机</a:t>
            </a:r>
            <a:endParaRPr lang="zh-CN" altLang="en-US" dirty="0"/>
          </a:p>
        </p:txBody>
      </p:sp>
      <p:sp>
        <p:nvSpPr>
          <p:cNvPr id="3" name="矩形 2"/>
          <p:cNvSpPr/>
          <p:nvPr/>
        </p:nvSpPr>
        <p:spPr>
          <a:xfrm>
            <a:off x="502151" y="6280894"/>
            <a:ext cx="7704856" cy="276999"/>
          </a:xfrm>
          <a:prstGeom prst="rect">
            <a:avLst/>
          </a:prstGeom>
        </p:spPr>
        <p:txBody>
          <a:bodyPr wrap="square">
            <a:spAutoFit/>
          </a:bodyPr>
          <a:lstStyle/>
          <a:p>
            <a:r>
              <a:rPr lang="en-US" altLang="zh-CN" sz="1200" dirty="0" smtClean="0">
                <a:solidFill>
                  <a:srgbClr val="333333"/>
                </a:solidFill>
                <a:latin typeface="Arial" panose="020B0604020202020204" pitchFamily="34" charset="0"/>
              </a:rPr>
              <a:t>【1】Soft-metal </a:t>
            </a:r>
            <a:r>
              <a:rPr lang="en-US" altLang="zh-CN" sz="1200" dirty="0">
                <a:solidFill>
                  <a:srgbClr val="333333"/>
                </a:solidFill>
                <a:latin typeface="Arial" panose="020B0604020202020204" pitchFamily="34" charset="0"/>
              </a:rPr>
              <a:t>electromechanical component and method making </a:t>
            </a:r>
            <a:r>
              <a:rPr lang="en-US" altLang="zh-CN" sz="1200" dirty="0" smtClean="0">
                <a:solidFill>
                  <a:srgbClr val="333333"/>
                </a:solidFill>
                <a:latin typeface="Arial" panose="020B0604020202020204" pitchFamily="34" charset="0"/>
              </a:rPr>
              <a:t>same</a:t>
            </a:r>
            <a:r>
              <a:rPr lang="zh-CN" altLang="en-US" sz="1200" dirty="0" smtClean="0">
                <a:solidFill>
                  <a:srgbClr val="333333"/>
                </a:solidFill>
                <a:latin typeface="Arial" panose="020B0604020202020204" pitchFamily="34" charset="0"/>
              </a:rPr>
              <a:t>（美国专利）</a:t>
            </a:r>
            <a:endParaRPr lang="en-US" altLang="zh-CN" sz="1200" b="0" i="0" dirty="0">
              <a:solidFill>
                <a:srgbClr val="333333"/>
              </a:solidFill>
              <a:effectLst/>
              <a:latin typeface="Arial" panose="020B0604020202020204" pitchFamily="34" charset="0"/>
            </a:endParaRPr>
          </a:p>
        </p:txBody>
      </p:sp>
      <p:sp>
        <p:nvSpPr>
          <p:cNvPr id="14" name="圆角矩形 13"/>
          <p:cNvSpPr/>
          <p:nvPr/>
        </p:nvSpPr>
        <p:spPr>
          <a:xfrm>
            <a:off x="471941" y="951595"/>
            <a:ext cx="1797277" cy="3258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非晶铁芯</a:t>
            </a:r>
            <a:r>
              <a:rPr lang="zh-CN" altLang="en-US" dirty="0" smtClean="0"/>
              <a:t>电机</a:t>
            </a:r>
            <a:r>
              <a:rPr lang="en-US" altLang="zh-CN" dirty="0" smtClean="0"/>
              <a:t>3</a:t>
            </a:r>
            <a:endParaRPr lang="zh-CN" altLang="en-US" dirty="0"/>
          </a:p>
        </p:txBody>
      </p:sp>
      <p:sp>
        <p:nvSpPr>
          <p:cNvPr id="15"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37517679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4300" y="-29985"/>
            <a:ext cx="9144000" cy="785794"/>
          </a:xfrm>
        </p:spPr>
        <p:txBody>
          <a:bodyPr>
            <a:normAutofit/>
          </a:bodyPr>
          <a:lstStyle/>
          <a:p>
            <a:pPr algn="ctr"/>
            <a:r>
              <a:rPr lang="zh-CN" altLang="en-US" dirty="0" smtClean="0">
                <a:solidFill>
                  <a:srgbClr val="FF0000"/>
                </a:solidFill>
                <a:latin typeface="华文行楷" panose="02010800040101010101" pitchFamily="2" charset="-122"/>
                <a:ea typeface="华文行楷" panose="02010800040101010101" pitchFamily="2" charset="-122"/>
              </a:rPr>
              <a:t>内容提纲</a:t>
            </a:r>
            <a:endParaRPr lang="zh-CN" altLang="en-US" dirty="0">
              <a:solidFill>
                <a:srgbClr val="FF0000"/>
              </a:solidFill>
              <a:latin typeface="华文行楷" panose="02010800040101010101" pitchFamily="2" charset="-122"/>
              <a:ea typeface="华文行楷" panose="02010800040101010101" pitchFamily="2" charset="-122"/>
            </a:endParaRPr>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25" name="AutoShape 5"/>
          <p:cNvSpPr>
            <a:spLocks noChangeArrowheads="1"/>
          </p:cNvSpPr>
          <p:nvPr/>
        </p:nvSpPr>
        <p:spPr bwMode="gray">
          <a:xfrm>
            <a:off x="2905894" y="1683181"/>
            <a:ext cx="4343400" cy="457200"/>
          </a:xfrm>
          <a:prstGeom prst="roundRect">
            <a:avLst>
              <a:gd name="adj" fmla="val 16667"/>
            </a:avLst>
          </a:prstGeom>
          <a:gradFill rotWithShape="1">
            <a:gsLst>
              <a:gs pos="0">
                <a:schemeClr val="accent2"/>
              </a:gs>
              <a:gs pos="50000">
                <a:schemeClr val="accent2">
                  <a:gamma/>
                  <a:tint val="21176"/>
                  <a:invGamma/>
                </a:schemeClr>
              </a:gs>
              <a:gs pos="100000">
                <a:schemeClr val="accent2"/>
              </a:gs>
            </a:gsLst>
            <a:lin ang="5400000" scaled="1"/>
          </a:gradFill>
          <a:ln w="12700" algn="ctr">
            <a:solidFill>
              <a:schemeClr val="bg1"/>
            </a:solidFill>
            <a:round/>
            <a:headEnd/>
            <a:tailEnd/>
          </a:ln>
          <a:effectLst/>
          <a:extLst>
            <a:ext uri="{AF507438-7753-43E0-B8FC-AC1667EBCBE1}">
              <a14:hiddenEffects xmlns:a14="http://schemas.microsoft.com/office/drawing/2010/main">
                <a:effectLst>
                  <a:outerShdw dist="99190" dir="2388334" algn="ctr" rotWithShape="0">
                    <a:srgbClr val="333333">
                      <a:alpha val="50000"/>
                    </a:srgbClr>
                  </a:outerShdw>
                </a:effectLst>
              </a14:hiddenEffects>
            </a:ext>
          </a:extLst>
        </p:spPr>
        <p:txBody>
          <a:bodyPr wrap="none" anchor="ctr"/>
          <a:lstStyle/>
          <a:p>
            <a:endParaRPr lang="zh-CN" altLang="en-US"/>
          </a:p>
        </p:txBody>
      </p:sp>
      <p:sp>
        <p:nvSpPr>
          <p:cNvPr id="26" name="AutoShape 6"/>
          <p:cNvSpPr>
            <a:spLocks noChangeArrowheads="1"/>
          </p:cNvSpPr>
          <p:nvPr/>
        </p:nvSpPr>
        <p:spPr bwMode="gray">
          <a:xfrm>
            <a:off x="2524894" y="1564118"/>
            <a:ext cx="685800" cy="685800"/>
          </a:xfrm>
          <a:prstGeom prst="diamond">
            <a:avLst/>
          </a:prstGeom>
          <a:solidFill>
            <a:schemeClr val="accent2"/>
          </a:solidFill>
          <a:ln w="25400" algn="ctr">
            <a:solidFill>
              <a:schemeClr val="bg1"/>
            </a:solidFill>
            <a:miter lim="800000"/>
            <a:headEnd/>
            <a:tailEnd/>
          </a:ln>
          <a:effectLst/>
          <a:extLst>
            <a:ext uri="{AF507438-7753-43E0-B8FC-AC1667EBCBE1}">
              <a14:hiddenEffects xmlns:a14="http://schemas.microsoft.com/office/drawing/2010/main">
                <a:effectLst>
                  <a:outerShdw dist="63500" dir="2212194" algn="ctr" rotWithShape="0">
                    <a:srgbClr val="333333">
                      <a:alpha val="50000"/>
                    </a:srgbClr>
                  </a:outerShdw>
                </a:effectLst>
              </a14:hiddenEffects>
            </a:ext>
          </a:extLst>
        </p:spPr>
        <p:txBody>
          <a:bodyPr wrap="none" anchor="ctr"/>
          <a:lstStyle/>
          <a:p>
            <a:endParaRPr lang="zh-CN" altLang="en-US"/>
          </a:p>
        </p:txBody>
      </p:sp>
      <p:sp>
        <p:nvSpPr>
          <p:cNvPr id="27" name="Text Box 7"/>
          <p:cNvSpPr txBox="1">
            <a:spLocks noChangeArrowheads="1"/>
          </p:cNvSpPr>
          <p:nvPr/>
        </p:nvSpPr>
        <p:spPr bwMode="gray">
          <a:xfrm>
            <a:off x="2771800" y="1723661"/>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b="1" dirty="0" smtClean="0">
                <a:solidFill>
                  <a:srgbClr val="000000"/>
                </a:solidFill>
                <a:ea typeface="宋体" panose="02010600030101010101" pitchFamily="2" charset="-122"/>
              </a:rPr>
              <a:t>     </a:t>
            </a:r>
            <a:r>
              <a:rPr lang="zh-CN" altLang="en-US" sz="2400" b="1" dirty="0" smtClean="0">
                <a:solidFill>
                  <a:srgbClr val="FF0000"/>
                </a:solidFill>
                <a:ea typeface="宋体" panose="02010600030101010101" pitchFamily="2" charset="-122"/>
              </a:rPr>
              <a:t>非晶材料</a:t>
            </a:r>
            <a:endParaRPr lang="en-US" altLang="zh-CN" sz="2400" b="1" dirty="0">
              <a:solidFill>
                <a:srgbClr val="FF0000"/>
              </a:solidFill>
              <a:ea typeface="宋体" panose="02010600030101010101" pitchFamily="2" charset="-122"/>
            </a:endParaRPr>
          </a:p>
        </p:txBody>
      </p:sp>
      <p:sp>
        <p:nvSpPr>
          <p:cNvPr id="28" name="Text Box 8"/>
          <p:cNvSpPr txBox="1">
            <a:spLocks noChangeArrowheads="1"/>
          </p:cNvSpPr>
          <p:nvPr/>
        </p:nvSpPr>
        <p:spPr bwMode="gray">
          <a:xfrm>
            <a:off x="2678882" y="166254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CN" sz="2400">
                <a:solidFill>
                  <a:schemeClr val="bg1"/>
                </a:solidFill>
                <a:ea typeface="宋体" panose="02010600030101010101" pitchFamily="2" charset="-122"/>
              </a:rPr>
              <a:t>1</a:t>
            </a:r>
          </a:p>
        </p:txBody>
      </p:sp>
      <p:sp>
        <p:nvSpPr>
          <p:cNvPr id="33" name="AutoShape 15"/>
          <p:cNvSpPr>
            <a:spLocks noChangeArrowheads="1"/>
          </p:cNvSpPr>
          <p:nvPr/>
        </p:nvSpPr>
        <p:spPr bwMode="gray">
          <a:xfrm>
            <a:off x="2911863" y="2730302"/>
            <a:ext cx="4343400" cy="457200"/>
          </a:xfrm>
          <a:prstGeom prst="roundRect">
            <a:avLst>
              <a:gd name="adj" fmla="val 16667"/>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2700" algn="ctr">
            <a:solidFill>
              <a:schemeClr val="bg1"/>
            </a:solidFill>
            <a:round/>
            <a:headEnd/>
            <a:tailEnd/>
          </a:ln>
          <a:effectLst/>
        </p:spPr>
        <p:txBody>
          <a:bodyPr wrap="none" anchor="ctr"/>
          <a:lstStyle/>
          <a:p>
            <a:endParaRPr lang="zh-CN" altLang="en-US"/>
          </a:p>
        </p:txBody>
      </p:sp>
      <p:sp>
        <p:nvSpPr>
          <p:cNvPr id="34" name="AutoShape 16"/>
          <p:cNvSpPr>
            <a:spLocks noChangeArrowheads="1"/>
          </p:cNvSpPr>
          <p:nvPr/>
        </p:nvSpPr>
        <p:spPr bwMode="gray">
          <a:xfrm>
            <a:off x="2530863" y="2611239"/>
            <a:ext cx="685800" cy="685800"/>
          </a:xfrm>
          <a:prstGeom prst="diamond">
            <a:avLst/>
          </a:prstGeom>
          <a:solidFill>
            <a:schemeClr val="hlink"/>
          </a:solidFill>
          <a:ln w="25400" algn="ctr">
            <a:solidFill>
              <a:schemeClr val="bg1"/>
            </a:solidFill>
            <a:miter lim="800000"/>
            <a:headEnd/>
            <a:tailEnd/>
          </a:ln>
          <a:effectLst/>
          <a:extLst>
            <a:ext uri="{AF507438-7753-43E0-B8FC-AC1667EBCBE1}">
              <a14:hiddenEffects xmlns:a14="http://schemas.microsoft.com/office/drawing/2010/main">
                <a:effectLst>
                  <a:outerShdw dist="63500" dir="2212194" algn="ctr" rotWithShape="0">
                    <a:srgbClr val="333333">
                      <a:alpha val="50000"/>
                    </a:srgbClr>
                  </a:outerShdw>
                </a:effectLst>
              </a14:hiddenEffects>
            </a:ext>
          </a:extLst>
        </p:spPr>
        <p:txBody>
          <a:bodyPr wrap="none" anchor="ctr"/>
          <a:lstStyle/>
          <a:p>
            <a:endParaRPr lang="zh-CN" altLang="en-US"/>
          </a:p>
        </p:txBody>
      </p:sp>
      <p:sp>
        <p:nvSpPr>
          <p:cNvPr id="35" name="Text Box 17"/>
          <p:cNvSpPr txBox="1">
            <a:spLocks noChangeArrowheads="1"/>
          </p:cNvSpPr>
          <p:nvPr/>
        </p:nvSpPr>
        <p:spPr bwMode="gray">
          <a:xfrm>
            <a:off x="3140463" y="2785864"/>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sz="2400" b="1" dirty="0" smtClean="0">
                <a:solidFill>
                  <a:schemeClr val="bg1"/>
                </a:solidFill>
                <a:ea typeface="宋体" panose="02010600030101010101" pitchFamily="2" charset="-122"/>
              </a:rPr>
              <a:t>非晶电机研究</a:t>
            </a:r>
            <a:endParaRPr lang="en-US" altLang="zh-CN" sz="2400" b="1" dirty="0">
              <a:solidFill>
                <a:schemeClr val="bg1"/>
              </a:solidFill>
              <a:ea typeface="宋体" panose="02010600030101010101" pitchFamily="2" charset="-122"/>
            </a:endParaRPr>
          </a:p>
        </p:txBody>
      </p:sp>
      <p:sp>
        <p:nvSpPr>
          <p:cNvPr id="36" name="Text Box 18"/>
          <p:cNvSpPr txBox="1">
            <a:spLocks noChangeArrowheads="1"/>
          </p:cNvSpPr>
          <p:nvPr/>
        </p:nvSpPr>
        <p:spPr bwMode="gray">
          <a:xfrm>
            <a:off x="2684851" y="2709664"/>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CN" sz="2400">
                <a:solidFill>
                  <a:schemeClr val="bg1"/>
                </a:solidFill>
                <a:ea typeface="宋体" panose="02010600030101010101" pitchFamily="2" charset="-122"/>
              </a:rPr>
              <a:t>3</a:t>
            </a:r>
          </a:p>
        </p:txBody>
      </p:sp>
      <p:sp>
        <p:nvSpPr>
          <p:cNvPr id="37" name="AutoShape 20"/>
          <p:cNvSpPr>
            <a:spLocks noChangeArrowheads="1"/>
          </p:cNvSpPr>
          <p:nvPr/>
        </p:nvSpPr>
        <p:spPr bwMode="gray">
          <a:xfrm>
            <a:off x="2926435" y="3721811"/>
            <a:ext cx="4343400" cy="457200"/>
          </a:xfrm>
          <a:prstGeom prst="roundRect">
            <a:avLst>
              <a:gd name="adj" fmla="val 16667"/>
            </a:avLst>
          </a:prstGeom>
          <a:gradFill rotWithShape="1">
            <a:gsLst>
              <a:gs pos="0">
                <a:schemeClr val="folHlink"/>
              </a:gs>
              <a:gs pos="50000">
                <a:schemeClr val="folHlink">
                  <a:gamma/>
                  <a:tint val="21176"/>
                  <a:invGamma/>
                </a:schemeClr>
              </a:gs>
              <a:gs pos="100000">
                <a:schemeClr val="folHlink"/>
              </a:gs>
            </a:gsLst>
            <a:lin ang="5400000" scaled="1"/>
          </a:gradFill>
          <a:ln w="12700" algn="ctr">
            <a:solidFill>
              <a:schemeClr val="bg1"/>
            </a:solidFill>
            <a:round/>
            <a:headEnd/>
            <a:tailEnd/>
          </a:ln>
          <a:effectLst/>
          <a:extLst>
            <a:ext uri="{AF507438-7753-43E0-B8FC-AC1667EBCBE1}">
              <a14:hiddenEffects xmlns:a14="http://schemas.microsoft.com/office/drawing/2010/main">
                <a:effectLst>
                  <a:outerShdw dist="99190" dir="2388334" algn="ctr" rotWithShape="0">
                    <a:srgbClr val="333333">
                      <a:alpha val="50000"/>
                    </a:srgbClr>
                  </a:outerShdw>
                </a:effectLst>
              </a14:hiddenEffects>
            </a:ext>
          </a:extLst>
        </p:spPr>
        <p:txBody>
          <a:bodyPr wrap="none" anchor="ctr"/>
          <a:lstStyle/>
          <a:p>
            <a:endParaRPr lang="zh-CN" altLang="en-US"/>
          </a:p>
        </p:txBody>
      </p:sp>
      <p:sp>
        <p:nvSpPr>
          <p:cNvPr id="38" name="AutoShape 21"/>
          <p:cNvSpPr>
            <a:spLocks noChangeArrowheads="1"/>
          </p:cNvSpPr>
          <p:nvPr/>
        </p:nvSpPr>
        <p:spPr bwMode="gray">
          <a:xfrm>
            <a:off x="2545435" y="3602748"/>
            <a:ext cx="685800" cy="685800"/>
          </a:xfrm>
          <a:prstGeom prst="diamond">
            <a:avLst/>
          </a:prstGeom>
          <a:solidFill>
            <a:schemeClr val="folHlink"/>
          </a:solidFill>
          <a:ln w="25400" algn="ctr">
            <a:solidFill>
              <a:schemeClr val="bg1"/>
            </a:solidFill>
            <a:miter lim="800000"/>
            <a:headEnd/>
            <a:tailEnd/>
          </a:ln>
          <a:effectLst/>
          <a:extLst>
            <a:ext uri="{AF507438-7753-43E0-B8FC-AC1667EBCBE1}">
              <a14:hiddenEffects xmlns:a14="http://schemas.microsoft.com/office/drawing/2010/main">
                <a:effectLst>
                  <a:outerShdw dist="63500" dir="2212194" algn="ctr" rotWithShape="0">
                    <a:srgbClr val="333333">
                      <a:alpha val="50000"/>
                    </a:srgbClr>
                  </a:outerShdw>
                </a:effectLst>
              </a14:hiddenEffects>
            </a:ext>
          </a:extLst>
        </p:spPr>
        <p:txBody>
          <a:bodyPr wrap="none" anchor="ctr"/>
          <a:lstStyle/>
          <a:p>
            <a:endParaRPr lang="zh-CN" altLang="en-US"/>
          </a:p>
        </p:txBody>
      </p:sp>
      <p:sp>
        <p:nvSpPr>
          <p:cNvPr id="39" name="Text Box 22"/>
          <p:cNvSpPr txBox="1">
            <a:spLocks noChangeArrowheads="1"/>
          </p:cNvSpPr>
          <p:nvPr/>
        </p:nvSpPr>
        <p:spPr bwMode="gray">
          <a:xfrm>
            <a:off x="3140463" y="3791660"/>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b="1" dirty="0" smtClean="0">
                <a:solidFill>
                  <a:schemeClr val="bg1"/>
                </a:solidFill>
                <a:ea typeface="宋体" panose="02010600030101010101" pitchFamily="2" charset="-122"/>
              </a:rPr>
              <a:t>        </a:t>
            </a:r>
            <a:r>
              <a:rPr lang="zh-CN" altLang="en-US" sz="2400" b="1" dirty="0" smtClean="0">
                <a:solidFill>
                  <a:schemeClr val="bg1"/>
                </a:solidFill>
                <a:ea typeface="宋体" panose="02010600030101010101" pitchFamily="2" charset="-122"/>
              </a:rPr>
              <a:t>非晶铁芯加工工艺</a:t>
            </a:r>
            <a:endParaRPr lang="en-US" altLang="zh-CN" sz="2400" b="1" dirty="0">
              <a:solidFill>
                <a:schemeClr val="bg1"/>
              </a:solidFill>
              <a:ea typeface="宋体" panose="02010600030101010101" pitchFamily="2" charset="-122"/>
            </a:endParaRPr>
          </a:p>
        </p:txBody>
      </p:sp>
      <p:sp>
        <p:nvSpPr>
          <p:cNvPr id="40" name="Text Box 23"/>
          <p:cNvSpPr txBox="1">
            <a:spLocks noChangeArrowheads="1"/>
          </p:cNvSpPr>
          <p:nvPr/>
        </p:nvSpPr>
        <p:spPr bwMode="gray">
          <a:xfrm>
            <a:off x="2699423" y="370117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CN" sz="2400">
                <a:solidFill>
                  <a:schemeClr val="bg1"/>
                </a:solidFill>
                <a:ea typeface="宋体" panose="02010600030101010101" pitchFamily="2" charset="-122"/>
              </a:rPr>
              <a:t>4</a:t>
            </a:r>
          </a:p>
        </p:txBody>
      </p:sp>
      <p:sp>
        <p:nvSpPr>
          <p:cNvPr id="41" name="AutoShape 5"/>
          <p:cNvSpPr>
            <a:spLocks noChangeArrowheads="1"/>
          </p:cNvSpPr>
          <p:nvPr/>
        </p:nvSpPr>
        <p:spPr bwMode="gray">
          <a:xfrm>
            <a:off x="2905894" y="4806702"/>
            <a:ext cx="4343400" cy="457200"/>
          </a:xfrm>
          <a:prstGeom prst="roundRect">
            <a:avLst>
              <a:gd name="adj" fmla="val 16667"/>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w="12700" algn="ctr">
            <a:solidFill>
              <a:schemeClr val="bg1"/>
            </a:solidFill>
            <a:round/>
            <a:headEnd/>
            <a:tailEnd/>
          </a:ln>
          <a:effectLst/>
        </p:spPr>
        <p:txBody>
          <a:bodyPr wrap="none" anchor="ctr"/>
          <a:lstStyle/>
          <a:p>
            <a:endParaRPr lang="zh-CN" altLang="en-US"/>
          </a:p>
        </p:txBody>
      </p:sp>
      <p:sp>
        <p:nvSpPr>
          <p:cNvPr id="42" name="AutoShape 6"/>
          <p:cNvSpPr>
            <a:spLocks noChangeArrowheads="1"/>
          </p:cNvSpPr>
          <p:nvPr/>
        </p:nvSpPr>
        <p:spPr bwMode="gray">
          <a:xfrm>
            <a:off x="2524894" y="4687639"/>
            <a:ext cx="685800" cy="685800"/>
          </a:xfrm>
          <a:prstGeom prst="diamond">
            <a:avLst/>
          </a:prstGeom>
          <a:solidFill>
            <a:schemeClr val="accent3">
              <a:lumMod val="75000"/>
            </a:schemeClr>
          </a:solidFill>
          <a:ln w="25400" algn="ctr">
            <a:solidFill>
              <a:schemeClr val="bg1"/>
            </a:solidFill>
            <a:miter lim="800000"/>
            <a:headEnd/>
            <a:tailEnd/>
          </a:ln>
          <a:effectLst/>
        </p:spPr>
        <p:txBody>
          <a:bodyPr wrap="none" anchor="ctr"/>
          <a:lstStyle/>
          <a:p>
            <a:endParaRPr lang="zh-CN" altLang="en-US"/>
          </a:p>
        </p:txBody>
      </p:sp>
      <p:sp>
        <p:nvSpPr>
          <p:cNvPr id="43" name="Text Box 7"/>
          <p:cNvSpPr txBox="1">
            <a:spLocks noChangeArrowheads="1"/>
          </p:cNvSpPr>
          <p:nvPr/>
        </p:nvSpPr>
        <p:spPr bwMode="gray">
          <a:xfrm>
            <a:off x="2771800" y="4847182"/>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sz="2400" b="1" dirty="0" smtClean="0">
                <a:solidFill>
                  <a:srgbClr val="FF0000"/>
                </a:solidFill>
                <a:ea typeface="宋体" panose="02010600030101010101" pitchFamily="2" charset="-122"/>
              </a:rPr>
              <a:t>             </a:t>
            </a:r>
            <a:r>
              <a:rPr lang="zh-CN" altLang="en-US" sz="2400" b="1" dirty="0" smtClean="0">
                <a:solidFill>
                  <a:schemeClr val="bg1"/>
                </a:solidFill>
                <a:ea typeface="宋体" panose="02010600030101010101" pitchFamily="2" charset="-122"/>
              </a:rPr>
              <a:t>非晶</a:t>
            </a:r>
            <a:r>
              <a:rPr lang="en-US" altLang="zh-CN" sz="2400" b="1" dirty="0" smtClean="0">
                <a:solidFill>
                  <a:schemeClr val="bg1"/>
                </a:solidFill>
                <a:ea typeface="宋体" panose="02010600030101010101" pitchFamily="2" charset="-122"/>
              </a:rPr>
              <a:t>SRM</a:t>
            </a:r>
            <a:r>
              <a:rPr lang="zh-CN" altLang="en-US" sz="2400" b="1" dirty="0" smtClean="0">
                <a:solidFill>
                  <a:schemeClr val="bg1"/>
                </a:solidFill>
                <a:ea typeface="宋体" panose="02010600030101010101" pitchFamily="2" charset="-122"/>
              </a:rPr>
              <a:t>仿真</a:t>
            </a:r>
            <a:endParaRPr lang="en-US" altLang="zh-CN" sz="2400" b="1" dirty="0">
              <a:solidFill>
                <a:schemeClr val="bg1"/>
              </a:solidFill>
              <a:ea typeface="宋体" panose="02010600030101010101" pitchFamily="2" charset="-122"/>
            </a:endParaRPr>
          </a:p>
        </p:txBody>
      </p:sp>
      <p:sp>
        <p:nvSpPr>
          <p:cNvPr id="44" name="Text Box 8"/>
          <p:cNvSpPr txBox="1">
            <a:spLocks noChangeArrowheads="1"/>
          </p:cNvSpPr>
          <p:nvPr/>
        </p:nvSpPr>
        <p:spPr bwMode="gray">
          <a:xfrm>
            <a:off x="2685809" y="4786064"/>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CN" sz="2400" dirty="0" smtClean="0">
                <a:solidFill>
                  <a:schemeClr val="bg1"/>
                </a:solidFill>
                <a:ea typeface="宋体" panose="02010600030101010101" pitchFamily="2" charset="-122"/>
              </a:rPr>
              <a:t>5</a:t>
            </a:r>
            <a:endParaRPr lang="en-US" altLang="zh-CN" sz="2400" dirty="0">
              <a:solidFill>
                <a:schemeClr val="bg1"/>
              </a:solidFill>
              <a:ea typeface="宋体" panose="02010600030101010101"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3" name="文本框 2"/>
          <p:cNvSpPr txBox="1"/>
          <p:nvPr/>
        </p:nvSpPr>
        <p:spPr>
          <a:xfrm>
            <a:off x="395536" y="1495692"/>
            <a:ext cx="4284973" cy="1754326"/>
          </a:xfrm>
          <a:prstGeom prst="rect">
            <a:avLst/>
          </a:prstGeom>
          <a:noFill/>
        </p:spPr>
        <p:txBody>
          <a:bodyPr wrap="square" rtlCol="0">
            <a:spAutoFit/>
          </a:bodyPr>
          <a:lstStyle/>
          <a:p>
            <a:r>
              <a:rPr lang="en-US" altLang="zh-CN" dirty="0" smtClean="0"/>
              <a:t>1999</a:t>
            </a:r>
            <a:r>
              <a:rPr lang="zh-CN" altLang="en-US" dirty="0" smtClean="0"/>
              <a:t>年，美国</a:t>
            </a:r>
            <a:r>
              <a:rPr lang="en-US" altLang="zh-CN" dirty="0" smtClean="0"/>
              <a:t>Honeywell</a:t>
            </a:r>
            <a:r>
              <a:rPr lang="zh-CN" altLang="en-US" dirty="0" smtClean="0"/>
              <a:t>公司成立了非晶体金属公司</a:t>
            </a:r>
            <a:r>
              <a:rPr lang="en-US" altLang="zh-CN" dirty="0" err="1" smtClean="0"/>
              <a:t>Metglas</a:t>
            </a:r>
            <a:r>
              <a:rPr lang="zh-CN" altLang="en-US" dirty="0" smtClean="0"/>
              <a:t>，开始研究非晶材料和非晶电机</a:t>
            </a:r>
            <a:endParaRPr lang="en-US" altLang="zh-CN" dirty="0" smtClean="0"/>
          </a:p>
          <a:p>
            <a:r>
              <a:rPr lang="en-US" altLang="zh-CN" dirty="0" smtClean="0"/>
              <a:t>2003</a:t>
            </a:r>
            <a:r>
              <a:rPr lang="zh-CN" altLang="en-US" dirty="0" smtClean="0"/>
              <a:t>年，日立公司收购</a:t>
            </a:r>
            <a:r>
              <a:rPr lang="en-US" altLang="zh-CN" dirty="0" err="1" smtClean="0"/>
              <a:t>Metglas</a:t>
            </a:r>
            <a:r>
              <a:rPr lang="zh-CN" altLang="en-US" dirty="0" smtClean="0"/>
              <a:t>，成为世界上最大的非晶材料制造商，同时研发了一批非晶</a:t>
            </a:r>
            <a:r>
              <a:rPr lang="zh-CN" altLang="en-US" dirty="0" smtClean="0"/>
              <a:t>电机</a:t>
            </a:r>
            <a:endParaRPr lang="zh-CN" altLang="en-US" dirty="0"/>
          </a:p>
        </p:txBody>
      </p:sp>
      <p:pic>
        <p:nvPicPr>
          <p:cNvPr id="8" name="图片 7"/>
          <p:cNvPicPr>
            <a:picLocks noChangeAspect="1"/>
          </p:cNvPicPr>
          <p:nvPr/>
        </p:nvPicPr>
        <p:blipFill>
          <a:blip r:embed="rId2"/>
          <a:stretch>
            <a:fillRect/>
          </a:stretch>
        </p:blipFill>
        <p:spPr>
          <a:xfrm>
            <a:off x="6372200" y="4797922"/>
            <a:ext cx="2656984" cy="1538254"/>
          </a:xfrm>
          <a:prstGeom prst="rect">
            <a:avLst/>
          </a:prstGeom>
        </p:spPr>
      </p:pic>
      <p:pic>
        <p:nvPicPr>
          <p:cNvPr id="10" name="图片 9"/>
          <p:cNvPicPr>
            <a:picLocks noChangeAspect="1"/>
          </p:cNvPicPr>
          <p:nvPr/>
        </p:nvPicPr>
        <p:blipFill>
          <a:blip r:embed="rId3"/>
          <a:stretch>
            <a:fillRect/>
          </a:stretch>
        </p:blipFill>
        <p:spPr>
          <a:xfrm>
            <a:off x="-2854" y="4827383"/>
            <a:ext cx="3351834" cy="1483774"/>
          </a:xfrm>
          <a:prstGeom prst="rect">
            <a:avLst/>
          </a:prstGeom>
        </p:spPr>
      </p:pic>
      <p:pic>
        <p:nvPicPr>
          <p:cNvPr id="11" name="图片 10"/>
          <p:cNvPicPr>
            <a:picLocks noChangeAspect="1"/>
          </p:cNvPicPr>
          <p:nvPr/>
        </p:nvPicPr>
        <p:blipFill>
          <a:blip r:embed="rId4"/>
          <a:stretch>
            <a:fillRect/>
          </a:stretch>
        </p:blipFill>
        <p:spPr>
          <a:xfrm>
            <a:off x="3477575" y="4807062"/>
            <a:ext cx="2775658" cy="1488675"/>
          </a:xfrm>
          <a:prstGeom prst="rect">
            <a:avLst/>
          </a:prstGeom>
        </p:spPr>
      </p:pic>
      <p:pic>
        <p:nvPicPr>
          <p:cNvPr id="12" name="图片 11"/>
          <p:cNvPicPr>
            <a:picLocks noChangeAspect="1"/>
          </p:cNvPicPr>
          <p:nvPr/>
        </p:nvPicPr>
        <p:blipFill>
          <a:blip r:embed="rId5"/>
          <a:stretch>
            <a:fillRect/>
          </a:stretch>
        </p:blipFill>
        <p:spPr>
          <a:xfrm>
            <a:off x="5220072" y="1267016"/>
            <a:ext cx="3614258" cy="3067826"/>
          </a:xfrm>
          <a:prstGeom prst="rect">
            <a:avLst/>
          </a:prstGeom>
        </p:spPr>
      </p:pic>
      <p:sp>
        <p:nvSpPr>
          <p:cNvPr id="13" name="上弧形箭头 12"/>
          <p:cNvSpPr/>
          <p:nvPr/>
        </p:nvSpPr>
        <p:spPr>
          <a:xfrm>
            <a:off x="2880928" y="4379786"/>
            <a:ext cx="936104" cy="5158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上弧形箭头 13"/>
          <p:cNvSpPr/>
          <p:nvPr/>
        </p:nvSpPr>
        <p:spPr>
          <a:xfrm>
            <a:off x="5904148" y="4390080"/>
            <a:ext cx="936104" cy="5158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圆角矩形 14"/>
          <p:cNvSpPr/>
          <p:nvPr/>
        </p:nvSpPr>
        <p:spPr>
          <a:xfrm>
            <a:off x="471941" y="951595"/>
            <a:ext cx="1797277" cy="3258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非晶铁芯</a:t>
            </a:r>
            <a:r>
              <a:rPr lang="zh-CN" altLang="en-US" dirty="0" smtClean="0"/>
              <a:t>电机</a:t>
            </a:r>
            <a:r>
              <a:rPr lang="en-US" altLang="zh-CN" dirty="0"/>
              <a:t>4</a:t>
            </a:r>
            <a:endParaRPr lang="zh-CN" altLang="en-US" dirty="0"/>
          </a:p>
        </p:txBody>
      </p:sp>
      <p:sp>
        <p:nvSpPr>
          <p:cNvPr id="6" name="文本框 5"/>
          <p:cNvSpPr txBox="1"/>
          <p:nvPr/>
        </p:nvSpPr>
        <p:spPr>
          <a:xfrm>
            <a:off x="395536" y="3380746"/>
            <a:ext cx="4032448" cy="923330"/>
          </a:xfrm>
          <a:prstGeom prst="rect">
            <a:avLst/>
          </a:prstGeom>
          <a:noFill/>
          <a:ln w="28575">
            <a:solidFill>
              <a:srgbClr val="FF0000"/>
            </a:solidFill>
          </a:ln>
        </p:spPr>
        <p:txBody>
          <a:bodyPr wrap="square" rtlCol="0">
            <a:spAutoFit/>
          </a:bodyPr>
          <a:lstStyle/>
          <a:p>
            <a:r>
              <a:rPr lang="en-US" altLang="zh-CN" dirty="0"/>
              <a:t>2010</a:t>
            </a:r>
            <a:r>
              <a:rPr lang="zh-CN" altLang="en-US" dirty="0"/>
              <a:t>年，采用铁芯卷绕模块拼接技术，设计了一台</a:t>
            </a:r>
            <a:r>
              <a:rPr lang="en-US" altLang="zh-CN" dirty="0"/>
              <a:t>200W</a:t>
            </a:r>
            <a:r>
              <a:rPr lang="zh-CN" altLang="en-US" dirty="0"/>
              <a:t>、</a:t>
            </a:r>
            <a:r>
              <a:rPr lang="en-US" altLang="zh-CN" dirty="0"/>
              <a:t>2000r/min</a:t>
            </a:r>
            <a:r>
              <a:rPr lang="zh-CN" altLang="en-US" dirty="0"/>
              <a:t>的非晶合金</a:t>
            </a:r>
            <a:r>
              <a:rPr lang="en-US" altLang="zh-CN" dirty="0"/>
              <a:t>8</a:t>
            </a:r>
            <a:r>
              <a:rPr lang="zh-CN" altLang="en-US" dirty="0"/>
              <a:t>极</a:t>
            </a:r>
            <a:r>
              <a:rPr lang="en-US" altLang="zh-CN" dirty="0"/>
              <a:t>12</a:t>
            </a:r>
            <a:r>
              <a:rPr lang="zh-CN" altLang="en-US" dirty="0"/>
              <a:t>槽轴向磁通永磁电机</a:t>
            </a:r>
          </a:p>
        </p:txBody>
      </p:sp>
      <p:sp>
        <p:nvSpPr>
          <p:cNvPr id="16"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4061277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12" name="图片 11"/>
          <p:cNvPicPr>
            <a:picLocks noChangeAspect="1"/>
          </p:cNvPicPr>
          <p:nvPr/>
        </p:nvPicPr>
        <p:blipFill>
          <a:blip r:embed="rId2"/>
          <a:stretch>
            <a:fillRect/>
          </a:stretch>
        </p:blipFill>
        <p:spPr>
          <a:xfrm>
            <a:off x="4998822" y="1055102"/>
            <a:ext cx="3817409" cy="3024336"/>
          </a:xfrm>
          <a:prstGeom prst="rect">
            <a:avLst/>
          </a:prstGeom>
        </p:spPr>
      </p:pic>
      <p:sp>
        <p:nvSpPr>
          <p:cNvPr id="3" name="文本框 2"/>
          <p:cNvSpPr txBox="1"/>
          <p:nvPr/>
        </p:nvSpPr>
        <p:spPr>
          <a:xfrm>
            <a:off x="372414" y="1911302"/>
            <a:ext cx="3960440" cy="369332"/>
          </a:xfrm>
          <a:prstGeom prst="rect">
            <a:avLst/>
          </a:prstGeom>
          <a:noFill/>
        </p:spPr>
        <p:txBody>
          <a:bodyPr wrap="square" rtlCol="0">
            <a:spAutoFit/>
          </a:bodyPr>
          <a:lstStyle/>
          <a:p>
            <a:r>
              <a:rPr lang="zh-CN" altLang="en-US" dirty="0" smtClean="0"/>
              <a:t>该电机应用场合定位为小型家用电器</a:t>
            </a:r>
            <a:endParaRPr lang="zh-CN" altLang="en-US" dirty="0"/>
          </a:p>
        </p:txBody>
      </p:sp>
      <p:sp>
        <p:nvSpPr>
          <p:cNvPr id="6" name="文本框 5"/>
          <p:cNvSpPr txBox="1"/>
          <p:nvPr/>
        </p:nvSpPr>
        <p:spPr>
          <a:xfrm>
            <a:off x="306836" y="3109100"/>
            <a:ext cx="4608512" cy="1754326"/>
          </a:xfrm>
          <a:prstGeom prst="rect">
            <a:avLst/>
          </a:prstGeom>
          <a:noFill/>
        </p:spPr>
        <p:txBody>
          <a:bodyPr wrap="square" rtlCol="0">
            <a:spAutoFit/>
          </a:bodyPr>
          <a:lstStyle/>
          <a:p>
            <a:r>
              <a:rPr lang="zh-CN" altLang="en-US" dirty="0" smtClean="0"/>
              <a:t>该电机最大效率达到</a:t>
            </a:r>
            <a:r>
              <a:rPr lang="en-US" altLang="zh-CN" dirty="0" smtClean="0"/>
              <a:t>86%</a:t>
            </a:r>
            <a:r>
              <a:rPr lang="zh-CN" altLang="en-US" dirty="0" smtClean="0"/>
              <a:t>，额定效率</a:t>
            </a:r>
            <a:r>
              <a:rPr lang="en-US" altLang="zh-CN" dirty="0" smtClean="0"/>
              <a:t>85%</a:t>
            </a:r>
            <a:r>
              <a:rPr lang="zh-CN" altLang="en-US" dirty="0" smtClean="0"/>
              <a:t>。</a:t>
            </a:r>
            <a:endParaRPr lang="en-US" altLang="zh-CN" dirty="0" smtClean="0"/>
          </a:p>
          <a:p>
            <a:r>
              <a:rPr lang="en-US" altLang="zh-CN" dirty="0"/>
              <a:t>Compared to the industry-leading level of</a:t>
            </a:r>
          </a:p>
          <a:p>
            <a:r>
              <a:rPr lang="en-US" altLang="zh-CN" dirty="0"/>
              <a:t>fan </a:t>
            </a:r>
            <a:r>
              <a:rPr lang="en-US" altLang="zh-CN" dirty="0" smtClean="0"/>
              <a:t>motors, </a:t>
            </a:r>
            <a:r>
              <a:rPr lang="en-US" altLang="zh-CN" dirty="0"/>
              <a:t>which offers 200 W with 85% </a:t>
            </a:r>
            <a:r>
              <a:rPr lang="en-US" altLang="zh-CN" dirty="0" smtClean="0"/>
              <a:t>efficiency by </a:t>
            </a:r>
            <a:r>
              <a:rPr lang="en-US" altLang="zh-CN" dirty="0"/>
              <a:t>utilizing neodymium (</a:t>
            </a:r>
            <a:r>
              <a:rPr lang="en-US" altLang="zh-CN" dirty="0" err="1"/>
              <a:t>Nd</a:t>
            </a:r>
            <a:r>
              <a:rPr lang="en-US" altLang="zh-CN" dirty="0"/>
              <a:t>) permanent magnets, this motor</a:t>
            </a:r>
          </a:p>
          <a:p>
            <a:r>
              <a:rPr lang="en-US" altLang="zh-CN" dirty="0"/>
              <a:t>achieved a high efficiency with ferrite magnets.</a:t>
            </a:r>
            <a:endParaRPr lang="zh-CN" altLang="en-US" dirty="0"/>
          </a:p>
        </p:txBody>
      </p:sp>
      <p:pic>
        <p:nvPicPr>
          <p:cNvPr id="7" name="图片 6"/>
          <p:cNvPicPr>
            <a:picLocks noChangeAspect="1"/>
          </p:cNvPicPr>
          <p:nvPr/>
        </p:nvPicPr>
        <p:blipFill>
          <a:blip r:embed="rId3"/>
          <a:stretch>
            <a:fillRect/>
          </a:stretch>
        </p:blipFill>
        <p:spPr>
          <a:xfrm>
            <a:off x="5148064" y="4156736"/>
            <a:ext cx="3769705" cy="1765352"/>
          </a:xfrm>
          <a:prstGeom prst="rect">
            <a:avLst/>
          </a:prstGeom>
        </p:spPr>
      </p:pic>
      <p:sp>
        <p:nvSpPr>
          <p:cNvPr id="13" name="矩形 12"/>
          <p:cNvSpPr/>
          <p:nvPr/>
        </p:nvSpPr>
        <p:spPr>
          <a:xfrm>
            <a:off x="306836" y="6039169"/>
            <a:ext cx="8530328" cy="461665"/>
          </a:xfrm>
          <a:prstGeom prst="rect">
            <a:avLst/>
          </a:prstGeom>
        </p:spPr>
        <p:txBody>
          <a:bodyPr wrap="square">
            <a:spAutoFit/>
          </a:bodyPr>
          <a:lstStyle/>
          <a:p>
            <a:r>
              <a:rPr lang="en-US" altLang="zh-CN" sz="1200" dirty="0" smtClean="0">
                <a:solidFill>
                  <a:srgbClr val="404040"/>
                </a:solidFill>
                <a:latin typeface="Arial" panose="020B0604020202020204" pitchFamily="34" charset="0"/>
              </a:rPr>
              <a:t>【1】Wang </a:t>
            </a:r>
            <a:r>
              <a:rPr lang="en-US" altLang="zh-CN" sz="1200" dirty="0">
                <a:solidFill>
                  <a:srgbClr val="404040"/>
                </a:solidFill>
                <a:latin typeface="Arial" panose="020B0604020202020204" pitchFamily="34" charset="0"/>
              </a:rPr>
              <a:t>Z, </a:t>
            </a:r>
            <a:r>
              <a:rPr lang="en-US" altLang="zh-CN" sz="1200" dirty="0" err="1">
                <a:solidFill>
                  <a:srgbClr val="404040"/>
                </a:solidFill>
                <a:latin typeface="Arial" panose="020B0604020202020204" pitchFamily="34" charset="0"/>
              </a:rPr>
              <a:t>Enomoto</a:t>
            </a:r>
            <a:r>
              <a:rPr lang="en-US" altLang="zh-CN" sz="1200" dirty="0">
                <a:solidFill>
                  <a:srgbClr val="404040"/>
                </a:solidFill>
                <a:latin typeface="Arial" panose="020B0604020202020204" pitchFamily="34" charset="0"/>
              </a:rPr>
              <a:t> Y, Ito M, et al. Development of a Permanent Magnet Motor Utilizing Amorphous Wound Cores[J]. IEEE Transactions on Magnetics, 2010, 46(2): 570-573.</a:t>
            </a:r>
            <a:endParaRPr lang="zh-CN" altLang="en-US" sz="1200" dirty="0"/>
          </a:p>
        </p:txBody>
      </p:sp>
      <p:sp>
        <p:nvSpPr>
          <p:cNvPr id="11" name="圆角矩形 10"/>
          <p:cNvSpPr/>
          <p:nvPr/>
        </p:nvSpPr>
        <p:spPr>
          <a:xfrm>
            <a:off x="471941" y="951595"/>
            <a:ext cx="1797277" cy="3258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非晶铁芯电机</a:t>
            </a:r>
            <a:r>
              <a:rPr lang="en-US" altLang="zh-CN" dirty="0"/>
              <a:t>4</a:t>
            </a:r>
            <a:endParaRPr lang="zh-CN" altLang="en-US" dirty="0"/>
          </a:p>
        </p:txBody>
      </p:sp>
      <p:sp>
        <p:nvSpPr>
          <p:cNvPr id="15"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12136599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3" name="文本框 2"/>
          <p:cNvSpPr txBox="1"/>
          <p:nvPr/>
        </p:nvSpPr>
        <p:spPr>
          <a:xfrm>
            <a:off x="683568" y="1700808"/>
            <a:ext cx="2952328" cy="1200329"/>
          </a:xfrm>
          <a:prstGeom prst="rect">
            <a:avLst/>
          </a:prstGeom>
          <a:noFill/>
          <a:ln w="28575">
            <a:solidFill>
              <a:srgbClr val="FF0000"/>
            </a:solidFill>
          </a:ln>
        </p:spPr>
        <p:txBody>
          <a:bodyPr wrap="square" rtlCol="0">
            <a:spAutoFit/>
          </a:bodyPr>
          <a:lstStyle/>
          <a:p>
            <a:r>
              <a:rPr lang="en-US" altLang="zh-CN" dirty="0" smtClean="0"/>
              <a:t>2011</a:t>
            </a:r>
            <a:r>
              <a:rPr lang="zh-CN" altLang="en-US" dirty="0" smtClean="0"/>
              <a:t>年，日立公司改进铁芯拼接技术，制造了一台</a:t>
            </a:r>
            <a:r>
              <a:rPr lang="en-US" altLang="zh-CN" dirty="0" smtClean="0"/>
              <a:t>150W</a:t>
            </a:r>
            <a:r>
              <a:rPr lang="zh-CN" altLang="en-US" dirty="0" smtClean="0"/>
              <a:t>，</a:t>
            </a:r>
            <a:r>
              <a:rPr lang="en-US" altLang="zh-CN" dirty="0" smtClean="0"/>
              <a:t>2000r/min</a:t>
            </a:r>
            <a:r>
              <a:rPr lang="zh-CN" altLang="en-US" dirty="0" smtClean="0"/>
              <a:t>的</a:t>
            </a:r>
            <a:r>
              <a:rPr lang="en-US" altLang="zh-CN" dirty="0" smtClean="0"/>
              <a:t>6</a:t>
            </a:r>
            <a:r>
              <a:rPr lang="zh-CN" altLang="en-US" dirty="0" smtClean="0"/>
              <a:t>极</a:t>
            </a:r>
            <a:r>
              <a:rPr lang="en-US" altLang="zh-CN" dirty="0" smtClean="0"/>
              <a:t>9</a:t>
            </a:r>
            <a:r>
              <a:rPr lang="zh-CN" altLang="en-US" dirty="0" smtClean="0"/>
              <a:t>槽轴向磁通永磁电机</a:t>
            </a:r>
            <a:endParaRPr lang="zh-CN" altLang="en-US" dirty="0"/>
          </a:p>
        </p:txBody>
      </p:sp>
      <p:pic>
        <p:nvPicPr>
          <p:cNvPr id="6" name="图片 5"/>
          <p:cNvPicPr>
            <a:picLocks noChangeAspect="1"/>
          </p:cNvPicPr>
          <p:nvPr/>
        </p:nvPicPr>
        <p:blipFill>
          <a:blip r:embed="rId2"/>
          <a:stretch>
            <a:fillRect/>
          </a:stretch>
        </p:blipFill>
        <p:spPr>
          <a:xfrm>
            <a:off x="3891571" y="912832"/>
            <a:ext cx="5048796" cy="2846098"/>
          </a:xfrm>
          <a:prstGeom prst="rect">
            <a:avLst/>
          </a:prstGeom>
        </p:spPr>
      </p:pic>
      <p:pic>
        <p:nvPicPr>
          <p:cNvPr id="7" name="图片 6"/>
          <p:cNvPicPr>
            <a:picLocks noChangeAspect="1"/>
          </p:cNvPicPr>
          <p:nvPr/>
        </p:nvPicPr>
        <p:blipFill>
          <a:blip r:embed="rId3"/>
          <a:stretch>
            <a:fillRect/>
          </a:stretch>
        </p:blipFill>
        <p:spPr>
          <a:xfrm>
            <a:off x="3856204" y="3892737"/>
            <a:ext cx="5119531" cy="2474290"/>
          </a:xfrm>
          <a:prstGeom prst="rect">
            <a:avLst/>
          </a:prstGeom>
        </p:spPr>
      </p:pic>
      <p:pic>
        <p:nvPicPr>
          <p:cNvPr id="12" name="图片 11"/>
          <p:cNvPicPr>
            <a:picLocks noChangeAspect="1"/>
          </p:cNvPicPr>
          <p:nvPr/>
        </p:nvPicPr>
        <p:blipFill>
          <a:blip r:embed="rId4"/>
          <a:stretch>
            <a:fillRect/>
          </a:stretch>
        </p:blipFill>
        <p:spPr>
          <a:xfrm>
            <a:off x="792029" y="3529763"/>
            <a:ext cx="1215236" cy="1573687"/>
          </a:xfrm>
          <a:prstGeom prst="rect">
            <a:avLst/>
          </a:prstGeom>
        </p:spPr>
      </p:pic>
      <p:pic>
        <p:nvPicPr>
          <p:cNvPr id="13" name="图片 12"/>
          <p:cNvPicPr>
            <a:picLocks noChangeAspect="1"/>
          </p:cNvPicPr>
          <p:nvPr/>
        </p:nvPicPr>
        <p:blipFill>
          <a:blip r:embed="rId5"/>
          <a:stretch>
            <a:fillRect/>
          </a:stretch>
        </p:blipFill>
        <p:spPr>
          <a:xfrm>
            <a:off x="2319795" y="3540841"/>
            <a:ext cx="1334466" cy="1589041"/>
          </a:xfrm>
          <a:prstGeom prst="rect">
            <a:avLst/>
          </a:prstGeom>
        </p:spPr>
      </p:pic>
      <p:sp>
        <p:nvSpPr>
          <p:cNvPr id="14" name="文本框 13"/>
          <p:cNvSpPr txBox="1"/>
          <p:nvPr/>
        </p:nvSpPr>
        <p:spPr>
          <a:xfrm>
            <a:off x="792029" y="5622458"/>
            <a:ext cx="2666316" cy="646331"/>
          </a:xfrm>
          <a:prstGeom prst="rect">
            <a:avLst/>
          </a:prstGeom>
          <a:noFill/>
        </p:spPr>
        <p:txBody>
          <a:bodyPr wrap="square" rtlCol="0">
            <a:spAutoFit/>
          </a:bodyPr>
          <a:lstStyle/>
          <a:p>
            <a:r>
              <a:rPr lang="zh-CN" altLang="en-US" dirty="0" smtClean="0"/>
              <a:t>定子采用叠片叠加</a:t>
            </a:r>
            <a:endParaRPr lang="en-US" altLang="zh-CN" dirty="0" smtClean="0"/>
          </a:p>
          <a:p>
            <a:r>
              <a:rPr lang="zh-CN" altLang="en-US" dirty="0"/>
              <a:t>降低</a:t>
            </a:r>
            <a:r>
              <a:rPr lang="zh-CN" altLang="en-US" dirty="0" smtClean="0"/>
              <a:t>涡流</a:t>
            </a:r>
            <a:endParaRPr lang="zh-CN" altLang="en-US" dirty="0"/>
          </a:p>
        </p:txBody>
      </p:sp>
      <p:sp>
        <p:nvSpPr>
          <p:cNvPr id="15" name="圆角矩形 14"/>
          <p:cNvSpPr/>
          <p:nvPr/>
        </p:nvSpPr>
        <p:spPr>
          <a:xfrm>
            <a:off x="471941" y="951595"/>
            <a:ext cx="1797277" cy="3258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非晶铁芯</a:t>
            </a:r>
            <a:r>
              <a:rPr lang="zh-CN" altLang="en-US" dirty="0" smtClean="0"/>
              <a:t>电机</a:t>
            </a:r>
            <a:r>
              <a:rPr lang="en-US" altLang="zh-CN" dirty="0"/>
              <a:t>5</a:t>
            </a:r>
            <a:endParaRPr lang="zh-CN" altLang="en-US" dirty="0"/>
          </a:p>
        </p:txBody>
      </p:sp>
      <p:sp>
        <p:nvSpPr>
          <p:cNvPr id="16"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31381017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3" name="图片 2"/>
          <p:cNvPicPr>
            <a:picLocks noChangeAspect="1"/>
          </p:cNvPicPr>
          <p:nvPr/>
        </p:nvPicPr>
        <p:blipFill>
          <a:blip r:embed="rId2"/>
          <a:stretch>
            <a:fillRect/>
          </a:stretch>
        </p:blipFill>
        <p:spPr>
          <a:xfrm>
            <a:off x="5652120" y="932854"/>
            <a:ext cx="2805069" cy="2453401"/>
          </a:xfrm>
          <a:prstGeom prst="rect">
            <a:avLst/>
          </a:prstGeom>
        </p:spPr>
      </p:pic>
      <p:pic>
        <p:nvPicPr>
          <p:cNvPr id="6" name="图片 5"/>
          <p:cNvPicPr>
            <a:picLocks noChangeAspect="1"/>
          </p:cNvPicPr>
          <p:nvPr/>
        </p:nvPicPr>
        <p:blipFill>
          <a:blip r:embed="rId3"/>
          <a:stretch>
            <a:fillRect/>
          </a:stretch>
        </p:blipFill>
        <p:spPr>
          <a:xfrm>
            <a:off x="395536" y="2903209"/>
            <a:ext cx="4440289" cy="2575817"/>
          </a:xfrm>
          <a:prstGeom prst="rect">
            <a:avLst/>
          </a:prstGeom>
        </p:spPr>
      </p:pic>
      <p:sp>
        <p:nvSpPr>
          <p:cNvPr id="7" name="文本框 6"/>
          <p:cNvSpPr txBox="1"/>
          <p:nvPr/>
        </p:nvSpPr>
        <p:spPr>
          <a:xfrm>
            <a:off x="542762" y="1412776"/>
            <a:ext cx="4824536" cy="1200329"/>
          </a:xfrm>
          <a:prstGeom prst="rect">
            <a:avLst/>
          </a:prstGeom>
          <a:noFill/>
        </p:spPr>
        <p:txBody>
          <a:bodyPr wrap="square" rtlCol="0">
            <a:spAutoFit/>
          </a:bodyPr>
          <a:lstStyle/>
          <a:p>
            <a:r>
              <a:rPr lang="zh-CN" altLang="en-US" dirty="0"/>
              <a:t>该</a:t>
            </a:r>
            <a:r>
              <a:rPr lang="zh-CN" altLang="en-US" dirty="0" smtClean="0"/>
              <a:t>电机改进了永磁体的结构</a:t>
            </a:r>
            <a:endParaRPr lang="en-US" altLang="zh-CN" dirty="0" smtClean="0"/>
          </a:p>
          <a:p>
            <a:r>
              <a:rPr lang="zh-CN" altLang="en-US" dirty="0" smtClean="0"/>
              <a:t>首先比较了四种方式下反电动势和齿槽转矩，通过比较，选择永磁体歪斜（</a:t>
            </a:r>
            <a:r>
              <a:rPr lang="en-US" altLang="zh-CN" dirty="0" smtClean="0"/>
              <a:t>Skewed magnet</a:t>
            </a:r>
            <a:r>
              <a:rPr lang="zh-CN" altLang="en-US" dirty="0" smtClean="0"/>
              <a:t>）的方式</a:t>
            </a:r>
            <a:endParaRPr lang="zh-CN" altLang="en-US" dirty="0"/>
          </a:p>
        </p:txBody>
      </p:sp>
      <p:pic>
        <p:nvPicPr>
          <p:cNvPr id="12" name="图片 11"/>
          <p:cNvPicPr>
            <a:picLocks noChangeAspect="1"/>
          </p:cNvPicPr>
          <p:nvPr/>
        </p:nvPicPr>
        <p:blipFill>
          <a:blip r:embed="rId4"/>
          <a:stretch>
            <a:fillRect/>
          </a:stretch>
        </p:blipFill>
        <p:spPr>
          <a:xfrm>
            <a:off x="5344132" y="3694551"/>
            <a:ext cx="3421044" cy="2699739"/>
          </a:xfrm>
          <a:prstGeom prst="rect">
            <a:avLst/>
          </a:prstGeom>
        </p:spPr>
      </p:pic>
      <p:sp>
        <p:nvSpPr>
          <p:cNvPr id="13" name="文本框 12"/>
          <p:cNvSpPr txBox="1"/>
          <p:nvPr/>
        </p:nvSpPr>
        <p:spPr>
          <a:xfrm>
            <a:off x="833439" y="5805264"/>
            <a:ext cx="3744416" cy="369332"/>
          </a:xfrm>
          <a:prstGeom prst="rect">
            <a:avLst/>
          </a:prstGeom>
          <a:noFill/>
        </p:spPr>
        <p:txBody>
          <a:bodyPr wrap="square" rtlCol="0">
            <a:spAutoFit/>
          </a:bodyPr>
          <a:lstStyle/>
          <a:p>
            <a:r>
              <a:rPr lang="zh-CN" altLang="en-US" dirty="0" smtClean="0"/>
              <a:t>最终电机的三维结构示意图</a:t>
            </a:r>
            <a:endParaRPr lang="zh-CN" altLang="en-US" dirty="0"/>
          </a:p>
        </p:txBody>
      </p:sp>
      <p:sp>
        <p:nvSpPr>
          <p:cNvPr id="11" name="圆角矩形 10"/>
          <p:cNvSpPr/>
          <p:nvPr/>
        </p:nvSpPr>
        <p:spPr>
          <a:xfrm>
            <a:off x="471941" y="951595"/>
            <a:ext cx="1797277" cy="3258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非晶铁芯</a:t>
            </a:r>
            <a:r>
              <a:rPr lang="zh-CN" altLang="en-US" dirty="0" smtClean="0"/>
              <a:t>电机</a:t>
            </a:r>
            <a:r>
              <a:rPr lang="en-US" altLang="zh-CN" dirty="0" smtClean="0"/>
              <a:t>5</a:t>
            </a:r>
            <a:endParaRPr lang="zh-CN" altLang="en-US" dirty="0"/>
          </a:p>
        </p:txBody>
      </p:sp>
      <p:sp>
        <p:nvSpPr>
          <p:cNvPr id="14"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15557560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3" name="图片 2"/>
          <p:cNvPicPr>
            <a:picLocks noChangeAspect="1"/>
          </p:cNvPicPr>
          <p:nvPr/>
        </p:nvPicPr>
        <p:blipFill>
          <a:blip r:embed="rId3"/>
          <a:stretch>
            <a:fillRect/>
          </a:stretch>
        </p:blipFill>
        <p:spPr>
          <a:xfrm>
            <a:off x="541380" y="1049413"/>
            <a:ext cx="2275914" cy="1652809"/>
          </a:xfrm>
          <a:prstGeom prst="rect">
            <a:avLst/>
          </a:prstGeom>
        </p:spPr>
      </p:pic>
      <p:pic>
        <p:nvPicPr>
          <p:cNvPr id="6" name="图片 5"/>
          <p:cNvPicPr>
            <a:picLocks noChangeAspect="1"/>
          </p:cNvPicPr>
          <p:nvPr/>
        </p:nvPicPr>
        <p:blipFill>
          <a:blip r:embed="rId4"/>
          <a:stretch>
            <a:fillRect/>
          </a:stretch>
        </p:blipFill>
        <p:spPr>
          <a:xfrm>
            <a:off x="3347864" y="1052999"/>
            <a:ext cx="2736304" cy="1657126"/>
          </a:xfrm>
          <a:prstGeom prst="rect">
            <a:avLst/>
          </a:prstGeom>
        </p:spPr>
      </p:pic>
      <p:pic>
        <p:nvPicPr>
          <p:cNvPr id="7" name="图片 6"/>
          <p:cNvPicPr>
            <a:picLocks noChangeAspect="1"/>
          </p:cNvPicPr>
          <p:nvPr/>
        </p:nvPicPr>
        <p:blipFill>
          <a:blip r:embed="rId5"/>
          <a:stretch>
            <a:fillRect/>
          </a:stretch>
        </p:blipFill>
        <p:spPr>
          <a:xfrm>
            <a:off x="7140220" y="1053067"/>
            <a:ext cx="1317467" cy="1713823"/>
          </a:xfrm>
          <a:prstGeom prst="rect">
            <a:avLst/>
          </a:prstGeom>
        </p:spPr>
      </p:pic>
      <p:pic>
        <p:nvPicPr>
          <p:cNvPr id="12" name="图片 11"/>
          <p:cNvPicPr>
            <a:picLocks noChangeAspect="1"/>
          </p:cNvPicPr>
          <p:nvPr/>
        </p:nvPicPr>
        <p:blipFill>
          <a:blip r:embed="rId6"/>
          <a:stretch>
            <a:fillRect/>
          </a:stretch>
        </p:blipFill>
        <p:spPr>
          <a:xfrm>
            <a:off x="299484" y="3042015"/>
            <a:ext cx="2759707" cy="1877937"/>
          </a:xfrm>
          <a:prstGeom prst="rect">
            <a:avLst/>
          </a:prstGeom>
        </p:spPr>
      </p:pic>
      <p:pic>
        <p:nvPicPr>
          <p:cNvPr id="13" name="图片 12"/>
          <p:cNvPicPr>
            <a:picLocks noChangeAspect="1"/>
          </p:cNvPicPr>
          <p:nvPr/>
        </p:nvPicPr>
        <p:blipFill>
          <a:blip r:embed="rId7"/>
          <a:stretch>
            <a:fillRect/>
          </a:stretch>
        </p:blipFill>
        <p:spPr>
          <a:xfrm>
            <a:off x="3169321" y="2897661"/>
            <a:ext cx="2805357" cy="2036186"/>
          </a:xfrm>
          <a:prstGeom prst="rect">
            <a:avLst/>
          </a:prstGeom>
        </p:spPr>
      </p:pic>
      <p:pic>
        <p:nvPicPr>
          <p:cNvPr id="15" name="图片 14"/>
          <p:cNvPicPr>
            <a:picLocks noChangeAspect="1"/>
          </p:cNvPicPr>
          <p:nvPr/>
        </p:nvPicPr>
        <p:blipFill>
          <a:blip r:embed="rId8"/>
          <a:stretch>
            <a:fillRect/>
          </a:stretch>
        </p:blipFill>
        <p:spPr>
          <a:xfrm>
            <a:off x="6084168" y="3034163"/>
            <a:ext cx="3011797" cy="1952009"/>
          </a:xfrm>
          <a:prstGeom prst="rect">
            <a:avLst/>
          </a:prstGeom>
        </p:spPr>
      </p:pic>
      <p:sp>
        <p:nvSpPr>
          <p:cNvPr id="16" name="矩形 15"/>
          <p:cNvSpPr/>
          <p:nvPr/>
        </p:nvSpPr>
        <p:spPr>
          <a:xfrm>
            <a:off x="228489" y="5036752"/>
            <a:ext cx="8748464" cy="923330"/>
          </a:xfrm>
          <a:prstGeom prst="rect">
            <a:avLst/>
          </a:prstGeom>
        </p:spPr>
        <p:txBody>
          <a:bodyPr wrap="square">
            <a:spAutoFit/>
          </a:bodyPr>
          <a:lstStyle/>
          <a:p>
            <a:r>
              <a:rPr lang="zh-CN" altLang="en-US" dirty="0">
                <a:latin typeface="Times New Roman" panose="02020603050405020304" pitchFamily="18" charset="0"/>
                <a:cs typeface="Times New Roman" panose="02020603050405020304" pitchFamily="18" charset="0"/>
              </a:rPr>
              <a:t>根据实验结果，</a:t>
            </a:r>
            <a:r>
              <a:rPr lang="en-US" altLang="zh-CN" dirty="0">
                <a:latin typeface="Times New Roman" panose="02020603050405020304" pitchFamily="18" charset="0"/>
                <a:cs typeface="Times New Roman" panose="02020603050405020304" pitchFamily="18" charset="0"/>
              </a:rPr>
              <a:t>2000r/min</a:t>
            </a:r>
            <a:r>
              <a:rPr lang="zh-CN" altLang="en-US" dirty="0">
                <a:latin typeface="Times New Roman" panose="02020603050405020304" pitchFamily="18" charset="0"/>
                <a:cs typeface="Times New Roman" panose="02020603050405020304" pitchFamily="18" charset="0"/>
              </a:rPr>
              <a:t>时效率达到</a:t>
            </a:r>
            <a:r>
              <a:rPr lang="en-US" altLang="zh-CN" dirty="0">
                <a:latin typeface="Times New Roman" panose="02020603050405020304" pitchFamily="18" charset="0"/>
                <a:cs typeface="Times New Roman" panose="02020603050405020304" pitchFamily="18" charset="0"/>
              </a:rPr>
              <a:t>90%</a:t>
            </a:r>
            <a:r>
              <a:rPr lang="zh-CN" altLang="en-US" dirty="0">
                <a:latin typeface="Times New Roman" panose="02020603050405020304" pitchFamily="18" charset="0"/>
                <a:cs typeface="Times New Roman" panose="02020603050405020304" pitchFamily="18" charset="0"/>
              </a:rPr>
              <a:t>，在更高转速时可以达到</a:t>
            </a:r>
            <a:r>
              <a:rPr lang="en-US" altLang="zh-CN" dirty="0">
                <a:latin typeface="Times New Roman" panose="02020603050405020304" pitchFamily="18" charset="0"/>
                <a:cs typeface="Times New Roman" panose="02020603050405020304" pitchFamily="18" charset="0"/>
              </a:rPr>
              <a:t>92</a:t>
            </a:r>
            <a:r>
              <a:rPr lang="en-US" altLang="zh-CN" dirty="0" smtClean="0">
                <a:latin typeface="Times New Roman" panose="02020603050405020304" pitchFamily="18" charset="0"/>
                <a:cs typeface="Times New Roman" panose="02020603050405020304" pitchFamily="18" charset="0"/>
              </a:rPr>
              <a:t>%</a:t>
            </a:r>
            <a:r>
              <a:rPr lang="zh-CN" altLang="en-US" dirty="0" smtClean="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According to </a:t>
            </a:r>
            <a:r>
              <a:rPr lang="en-US" altLang="zh-CN" dirty="0">
                <a:latin typeface="Times New Roman" panose="02020603050405020304" pitchFamily="18" charset="0"/>
                <a:cs typeface="Times New Roman" panose="02020603050405020304" pitchFamily="18" charset="0"/>
              </a:rPr>
              <a:t>this plot, a maximum efficiency of 90% was obtained </a:t>
            </a:r>
            <a:r>
              <a:rPr lang="en-US" altLang="zh-CN" dirty="0" smtClean="0">
                <a:latin typeface="Times New Roman" panose="02020603050405020304" pitchFamily="18" charset="0"/>
                <a:cs typeface="Times New Roman" panose="02020603050405020304" pitchFamily="18" charset="0"/>
              </a:rPr>
              <a:t>at 2000 </a:t>
            </a:r>
            <a:r>
              <a:rPr lang="en-US" altLang="zh-CN" dirty="0">
                <a:latin typeface="Times New Roman" panose="02020603050405020304" pitchFamily="18" charset="0"/>
                <a:cs typeface="Times New Roman" panose="02020603050405020304" pitchFamily="18" charset="0"/>
              </a:rPr>
              <a:t>r/min, and 92% efficiency can be obtained at </a:t>
            </a:r>
            <a:r>
              <a:rPr lang="en-US" altLang="zh-CN" dirty="0" smtClean="0">
                <a:latin typeface="Times New Roman" panose="02020603050405020304" pitchFamily="18" charset="0"/>
                <a:cs typeface="Times New Roman" panose="02020603050405020304" pitchFamily="18" charset="0"/>
              </a:rPr>
              <a:t>higher rotating </a:t>
            </a:r>
            <a:r>
              <a:rPr lang="en-US" altLang="zh-CN" dirty="0">
                <a:latin typeface="Times New Roman" panose="02020603050405020304" pitchFamily="18" charset="0"/>
                <a:cs typeface="Times New Roman" panose="02020603050405020304" pitchFamily="18" charset="0"/>
              </a:rPr>
              <a:t>speeds</a:t>
            </a:r>
            <a:r>
              <a:rPr lang="en-US" altLang="zh-CN" dirty="0" smtClean="0">
                <a:latin typeface="Times New Roman" panose="02020603050405020304" pitchFamily="18" charset="0"/>
                <a:cs typeface="Times New Roman" panose="02020603050405020304" pitchFamily="18" charset="0"/>
              </a:rPr>
              <a:t>.</a:t>
            </a:r>
            <a:r>
              <a:rPr lang="zh-CN" altLang="en-US" dirty="0" smtClean="0">
                <a:latin typeface="Times New Roman" panose="02020603050405020304" pitchFamily="18" charset="0"/>
                <a:cs typeface="Times New Roman" panose="02020603050405020304" pitchFamily="18" charset="0"/>
              </a:rPr>
              <a:t>）（额定转矩</a:t>
            </a:r>
            <a:r>
              <a:rPr lang="en-US" altLang="zh-CN" dirty="0" smtClean="0">
                <a:latin typeface="Times New Roman" panose="02020603050405020304" pitchFamily="18" charset="0"/>
                <a:cs typeface="Times New Roman" panose="02020603050405020304" pitchFamily="18" charset="0"/>
              </a:rPr>
              <a:t>0.72N</a:t>
            </a:r>
            <a:r>
              <a:rPr lang="en-US" altLang="zh-CN" dirty="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m</a:t>
            </a:r>
            <a:r>
              <a:rPr lang="zh-CN" altLang="en-US" dirty="0" smtClean="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17" name="矩形 16"/>
          <p:cNvSpPr/>
          <p:nvPr/>
        </p:nvSpPr>
        <p:spPr>
          <a:xfrm>
            <a:off x="228489" y="6062987"/>
            <a:ext cx="8208912" cy="461665"/>
          </a:xfrm>
          <a:prstGeom prst="rect">
            <a:avLst/>
          </a:prstGeom>
        </p:spPr>
        <p:txBody>
          <a:bodyPr wrap="square">
            <a:spAutoFit/>
          </a:bodyPr>
          <a:lstStyle/>
          <a:p>
            <a:r>
              <a:rPr lang="en-US" altLang="zh-CN" sz="1200" dirty="0" smtClean="0">
                <a:solidFill>
                  <a:srgbClr val="404040"/>
                </a:solidFill>
                <a:latin typeface="Arial" panose="020B0604020202020204" pitchFamily="34" charset="0"/>
              </a:rPr>
              <a:t>【1】Wang </a:t>
            </a:r>
            <a:r>
              <a:rPr lang="en-US" altLang="zh-CN" sz="1200" dirty="0">
                <a:solidFill>
                  <a:srgbClr val="404040"/>
                </a:solidFill>
                <a:latin typeface="Arial" panose="020B0604020202020204" pitchFamily="34" charset="0"/>
              </a:rPr>
              <a:t>Z, Masaki R, Morinaga S, et al. Development of an Axial Gap Motor With Amorphous Metal Cores[J]. IEEE Transactions on Industry Applications, 2011, 47(3): 1293-1299</a:t>
            </a:r>
            <a:endParaRPr lang="zh-CN" altLang="en-US" sz="1200" dirty="0"/>
          </a:p>
        </p:txBody>
      </p:sp>
      <p:sp>
        <p:nvSpPr>
          <p:cNvPr id="18" name="右箭头 17"/>
          <p:cNvSpPr/>
          <p:nvPr/>
        </p:nvSpPr>
        <p:spPr>
          <a:xfrm>
            <a:off x="2730067" y="1667392"/>
            <a:ext cx="612709" cy="3382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a:off x="6308383" y="1667392"/>
            <a:ext cx="612709" cy="3382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3251360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10" name="图片 9"/>
          <p:cNvPicPr>
            <a:picLocks noChangeAspect="1"/>
          </p:cNvPicPr>
          <p:nvPr/>
        </p:nvPicPr>
        <p:blipFill>
          <a:blip r:embed="rId2"/>
          <a:stretch>
            <a:fillRect/>
          </a:stretch>
        </p:blipFill>
        <p:spPr>
          <a:xfrm>
            <a:off x="4680141" y="4149080"/>
            <a:ext cx="3672408" cy="1550942"/>
          </a:xfrm>
          <a:prstGeom prst="rect">
            <a:avLst/>
          </a:prstGeom>
        </p:spPr>
      </p:pic>
      <p:pic>
        <p:nvPicPr>
          <p:cNvPr id="12" name="图片 11"/>
          <p:cNvPicPr>
            <a:picLocks noChangeAspect="1"/>
          </p:cNvPicPr>
          <p:nvPr/>
        </p:nvPicPr>
        <p:blipFill>
          <a:blip r:embed="rId3"/>
          <a:stretch>
            <a:fillRect/>
          </a:stretch>
        </p:blipFill>
        <p:spPr>
          <a:xfrm>
            <a:off x="4680141" y="1341004"/>
            <a:ext cx="3635234" cy="2674983"/>
          </a:xfrm>
          <a:prstGeom prst="rect">
            <a:avLst/>
          </a:prstGeom>
        </p:spPr>
      </p:pic>
      <p:sp>
        <p:nvSpPr>
          <p:cNvPr id="13" name="文本框 12"/>
          <p:cNvSpPr txBox="1"/>
          <p:nvPr/>
        </p:nvSpPr>
        <p:spPr>
          <a:xfrm>
            <a:off x="611560" y="1628800"/>
            <a:ext cx="2875601" cy="923330"/>
          </a:xfrm>
          <a:prstGeom prst="rect">
            <a:avLst/>
          </a:prstGeom>
          <a:noFill/>
          <a:ln w="28575">
            <a:solidFill>
              <a:srgbClr val="FF0000"/>
            </a:solidFill>
          </a:ln>
        </p:spPr>
        <p:txBody>
          <a:bodyPr wrap="square" rtlCol="0">
            <a:spAutoFit/>
          </a:bodyPr>
          <a:lstStyle/>
          <a:p>
            <a:r>
              <a:rPr lang="en-US" altLang="zh-CN" dirty="0" smtClean="0"/>
              <a:t>2011</a:t>
            </a:r>
            <a:r>
              <a:rPr lang="zh-CN" altLang="en-US" dirty="0" smtClean="0"/>
              <a:t>年，在原电机的基础上，日立公司又提出了一种新结构。</a:t>
            </a:r>
            <a:endParaRPr lang="zh-CN" altLang="en-US" dirty="0"/>
          </a:p>
        </p:txBody>
      </p:sp>
      <p:sp>
        <p:nvSpPr>
          <p:cNvPr id="14" name="文本框 13"/>
          <p:cNvSpPr txBox="1"/>
          <p:nvPr/>
        </p:nvSpPr>
        <p:spPr>
          <a:xfrm>
            <a:off x="611560" y="2993532"/>
            <a:ext cx="2952328" cy="2585323"/>
          </a:xfrm>
          <a:prstGeom prst="rect">
            <a:avLst/>
          </a:prstGeom>
          <a:noFill/>
        </p:spPr>
        <p:txBody>
          <a:bodyPr wrap="square" rtlCol="0">
            <a:spAutoFit/>
          </a:bodyPr>
          <a:lstStyle/>
          <a:p>
            <a:r>
              <a:rPr lang="zh-CN" altLang="en-US" dirty="0" smtClean="0"/>
              <a:t>电机转速提高到</a:t>
            </a:r>
            <a:r>
              <a:rPr lang="en-US" altLang="zh-CN" dirty="0" smtClean="0"/>
              <a:t>10000rpm</a:t>
            </a:r>
            <a:r>
              <a:rPr lang="zh-CN" altLang="en-US" dirty="0" smtClean="0"/>
              <a:t>增加功率密度</a:t>
            </a:r>
            <a:endParaRPr lang="en-US" altLang="zh-CN" dirty="0" smtClean="0"/>
          </a:p>
          <a:p>
            <a:endParaRPr lang="en-US" altLang="zh-CN" dirty="0"/>
          </a:p>
          <a:p>
            <a:endParaRPr lang="en-US" altLang="zh-CN" dirty="0" smtClean="0"/>
          </a:p>
          <a:p>
            <a:r>
              <a:rPr lang="zh-CN" altLang="en-US" dirty="0" smtClean="0"/>
              <a:t>增加铁芯面积，增加气隙长度，减小磁密</a:t>
            </a:r>
            <a:endParaRPr lang="en-US" altLang="zh-CN" dirty="0" smtClean="0"/>
          </a:p>
          <a:p>
            <a:endParaRPr lang="en-US" altLang="zh-CN" dirty="0"/>
          </a:p>
          <a:p>
            <a:r>
              <a:rPr lang="zh-CN" altLang="en-US" dirty="0" smtClean="0"/>
              <a:t>保证一定的功率输出，减小体积，效率</a:t>
            </a:r>
            <a:r>
              <a:rPr lang="en-US" altLang="zh-CN" dirty="0" smtClean="0"/>
              <a:t>90%</a:t>
            </a:r>
            <a:r>
              <a:rPr lang="zh-CN" altLang="en-US" dirty="0" smtClean="0"/>
              <a:t>以上</a:t>
            </a:r>
            <a:endParaRPr lang="zh-CN" altLang="en-US" dirty="0"/>
          </a:p>
        </p:txBody>
      </p:sp>
      <p:sp>
        <p:nvSpPr>
          <p:cNvPr id="11" name="圆角矩形 10"/>
          <p:cNvSpPr/>
          <p:nvPr/>
        </p:nvSpPr>
        <p:spPr>
          <a:xfrm>
            <a:off x="471941" y="951595"/>
            <a:ext cx="1797277" cy="3258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非晶铁芯</a:t>
            </a:r>
            <a:r>
              <a:rPr lang="zh-CN" altLang="en-US" dirty="0" smtClean="0"/>
              <a:t>电机</a:t>
            </a:r>
            <a:r>
              <a:rPr lang="en-US" altLang="zh-CN" dirty="0" smtClean="0"/>
              <a:t>6</a:t>
            </a:r>
            <a:endParaRPr lang="zh-CN" altLang="en-US" dirty="0"/>
          </a:p>
        </p:txBody>
      </p:sp>
      <p:sp>
        <p:nvSpPr>
          <p:cNvPr id="15"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29749949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10" name="图片 9"/>
          <p:cNvPicPr>
            <a:picLocks noChangeAspect="1"/>
          </p:cNvPicPr>
          <p:nvPr/>
        </p:nvPicPr>
        <p:blipFill>
          <a:blip r:embed="rId2"/>
          <a:stretch>
            <a:fillRect/>
          </a:stretch>
        </p:blipFill>
        <p:spPr>
          <a:xfrm>
            <a:off x="395536" y="1577664"/>
            <a:ext cx="3759918" cy="2366382"/>
          </a:xfrm>
          <a:prstGeom prst="rect">
            <a:avLst/>
          </a:prstGeom>
        </p:spPr>
      </p:pic>
      <p:pic>
        <p:nvPicPr>
          <p:cNvPr id="12" name="图片 11"/>
          <p:cNvPicPr>
            <a:picLocks noChangeAspect="1"/>
          </p:cNvPicPr>
          <p:nvPr/>
        </p:nvPicPr>
        <p:blipFill>
          <a:blip r:embed="rId3"/>
          <a:stretch>
            <a:fillRect/>
          </a:stretch>
        </p:blipFill>
        <p:spPr>
          <a:xfrm>
            <a:off x="4762859" y="1890272"/>
            <a:ext cx="4021975" cy="2053774"/>
          </a:xfrm>
          <a:prstGeom prst="rect">
            <a:avLst/>
          </a:prstGeom>
        </p:spPr>
      </p:pic>
      <p:pic>
        <p:nvPicPr>
          <p:cNvPr id="13" name="图片 12"/>
          <p:cNvPicPr>
            <a:picLocks noChangeAspect="1"/>
          </p:cNvPicPr>
          <p:nvPr/>
        </p:nvPicPr>
        <p:blipFill>
          <a:blip r:embed="rId4"/>
          <a:stretch>
            <a:fillRect/>
          </a:stretch>
        </p:blipFill>
        <p:spPr>
          <a:xfrm>
            <a:off x="409842" y="4585114"/>
            <a:ext cx="1569306" cy="1212930"/>
          </a:xfrm>
          <a:prstGeom prst="rect">
            <a:avLst/>
          </a:prstGeom>
        </p:spPr>
      </p:pic>
      <p:pic>
        <p:nvPicPr>
          <p:cNvPr id="14" name="图片 13"/>
          <p:cNvPicPr>
            <a:picLocks noChangeAspect="1"/>
          </p:cNvPicPr>
          <p:nvPr/>
        </p:nvPicPr>
        <p:blipFill>
          <a:blip r:embed="rId5"/>
          <a:stretch>
            <a:fillRect/>
          </a:stretch>
        </p:blipFill>
        <p:spPr>
          <a:xfrm>
            <a:off x="2690844" y="4736309"/>
            <a:ext cx="1535001" cy="1064982"/>
          </a:xfrm>
          <a:prstGeom prst="rect">
            <a:avLst/>
          </a:prstGeom>
        </p:spPr>
      </p:pic>
      <p:pic>
        <p:nvPicPr>
          <p:cNvPr id="15" name="图片 14"/>
          <p:cNvPicPr>
            <a:picLocks noChangeAspect="1"/>
          </p:cNvPicPr>
          <p:nvPr/>
        </p:nvPicPr>
        <p:blipFill>
          <a:blip r:embed="rId6"/>
          <a:stretch>
            <a:fillRect/>
          </a:stretch>
        </p:blipFill>
        <p:spPr>
          <a:xfrm>
            <a:off x="4788024" y="4689832"/>
            <a:ext cx="1391592" cy="1265084"/>
          </a:xfrm>
          <a:prstGeom prst="rect">
            <a:avLst/>
          </a:prstGeom>
        </p:spPr>
      </p:pic>
      <p:pic>
        <p:nvPicPr>
          <p:cNvPr id="16" name="图片 15"/>
          <p:cNvPicPr>
            <a:picLocks noChangeAspect="1"/>
          </p:cNvPicPr>
          <p:nvPr/>
        </p:nvPicPr>
        <p:blipFill>
          <a:blip r:embed="rId7"/>
          <a:stretch>
            <a:fillRect/>
          </a:stretch>
        </p:blipFill>
        <p:spPr>
          <a:xfrm>
            <a:off x="6927453" y="4736309"/>
            <a:ext cx="1717500" cy="1304582"/>
          </a:xfrm>
          <a:prstGeom prst="rect">
            <a:avLst/>
          </a:prstGeom>
        </p:spPr>
      </p:pic>
      <p:sp>
        <p:nvSpPr>
          <p:cNvPr id="17" name="圆角矩形 16"/>
          <p:cNvSpPr/>
          <p:nvPr/>
        </p:nvSpPr>
        <p:spPr>
          <a:xfrm>
            <a:off x="471941" y="951595"/>
            <a:ext cx="1797277" cy="3258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非晶铁芯</a:t>
            </a:r>
            <a:r>
              <a:rPr lang="zh-CN" altLang="en-US" dirty="0" smtClean="0"/>
              <a:t>电机</a:t>
            </a:r>
            <a:r>
              <a:rPr lang="en-US" altLang="zh-CN" dirty="0" smtClean="0"/>
              <a:t>6</a:t>
            </a:r>
            <a:endParaRPr lang="zh-CN" altLang="en-US" dirty="0"/>
          </a:p>
        </p:txBody>
      </p:sp>
      <p:sp>
        <p:nvSpPr>
          <p:cNvPr id="18"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1959494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dirty="0" smtClean="0"/>
              <a:t>华中科技大学电气与电子工程学院</a:t>
            </a:r>
            <a:endParaRPr lang="zh-CN" altLang="en-US" dirty="0"/>
          </a:p>
        </p:txBody>
      </p:sp>
      <p:pic>
        <p:nvPicPr>
          <p:cNvPr id="10" name="图片 9"/>
          <p:cNvPicPr>
            <a:picLocks noChangeAspect="1"/>
          </p:cNvPicPr>
          <p:nvPr/>
        </p:nvPicPr>
        <p:blipFill>
          <a:blip r:embed="rId2"/>
          <a:stretch>
            <a:fillRect/>
          </a:stretch>
        </p:blipFill>
        <p:spPr>
          <a:xfrm>
            <a:off x="1376953" y="848415"/>
            <a:ext cx="2975730" cy="2088232"/>
          </a:xfrm>
          <a:prstGeom prst="rect">
            <a:avLst/>
          </a:prstGeom>
        </p:spPr>
      </p:pic>
      <p:pic>
        <p:nvPicPr>
          <p:cNvPr id="11" name="图片 10"/>
          <p:cNvPicPr>
            <a:picLocks noChangeAspect="1"/>
          </p:cNvPicPr>
          <p:nvPr/>
        </p:nvPicPr>
        <p:blipFill>
          <a:blip r:embed="rId3"/>
          <a:stretch>
            <a:fillRect/>
          </a:stretch>
        </p:blipFill>
        <p:spPr>
          <a:xfrm>
            <a:off x="5169632" y="2867895"/>
            <a:ext cx="2992368" cy="1883495"/>
          </a:xfrm>
          <a:prstGeom prst="rect">
            <a:avLst/>
          </a:prstGeom>
        </p:spPr>
      </p:pic>
      <p:pic>
        <p:nvPicPr>
          <p:cNvPr id="12" name="图片 11"/>
          <p:cNvPicPr>
            <a:picLocks noChangeAspect="1"/>
          </p:cNvPicPr>
          <p:nvPr/>
        </p:nvPicPr>
        <p:blipFill>
          <a:blip r:embed="rId4"/>
          <a:stretch>
            <a:fillRect/>
          </a:stretch>
        </p:blipFill>
        <p:spPr>
          <a:xfrm>
            <a:off x="5271489" y="924604"/>
            <a:ext cx="2890511" cy="1804481"/>
          </a:xfrm>
          <a:prstGeom prst="rect">
            <a:avLst/>
          </a:prstGeom>
        </p:spPr>
      </p:pic>
      <p:pic>
        <p:nvPicPr>
          <p:cNvPr id="13" name="图片 12"/>
          <p:cNvPicPr>
            <a:picLocks noChangeAspect="1"/>
          </p:cNvPicPr>
          <p:nvPr/>
        </p:nvPicPr>
        <p:blipFill>
          <a:blip r:embed="rId5"/>
          <a:stretch>
            <a:fillRect/>
          </a:stretch>
        </p:blipFill>
        <p:spPr>
          <a:xfrm>
            <a:off x="1376953" y="2936488"/>
            <a:ext cx="2969800" cy="1746308"/>
          </a:xfrm>
          <a:prstGeom prst="rect">
            <a:avLst/>
          </a:prstGeom>
        </p:spPr>
      </p:pic>
      <p:sp>
        <p:nvSpPr>
          <p:cNvPr id="15" name="文本框 14"/>
          <p:cNvSpPr txBox="1"/>
          <p:nvPr/>
        </p:nvSpPr>
        <p:spPr>
          <a:xfrm>
            <a:off x="1691680" y="4748539"/>
            <a:ext cx="2880320" cy="369332"/>
          </a:xfrm>
          <a:prstGeom prst="rect">
            <a:avLst/>
          </a:prstGeom>
          <a:noFill/>
        </p:spPr>
        <p:txBody>
          <a:bodyPr wrap="square" rtlCol="0">
            <a:spAutoFit/>
          </a:bodyPr>
          <a:lstStyle/>
          <a:p>
            <a:r>
              <a:rPr lang="zh-CN" altLang="en-US" dirty="0" smtClean="0"/>
              <a:t>单位电流产生的转矩减小</a:t>
            </a:r>
            <a:endParaRPr lang="zh-CN" altLang="en-US" dirty="0"/>
          </a:p>
        </p:txBody>
      </p:sp>
      <p:sp>
        <p:nvSpPr>
          <p:cNvPr id="16" name="文本框 15"/>
          <p:cNvSpPr txBox="1"/>
          <p:nvPr/>
        </p:nvSpPr>
        <p:spPr>
          <a:xfrm>
            <a:off x="5891255" y="4818375"/>
            <a:ext cx="2880320" cy="369332"/>
          </a:xfrm>
          <a:prstGeom prst="rect">
            <a:avLst/>
          </a:prstGeom>
          <a:noFill/>
        </p:spPr>
        <p:txBody>
          <a:bodyPr wrap="square" rtlCol="0">
            <a:spAutoFit/>
          </a:bodyPr>
          <a:lstStyle/>
          <a:p>
            <a:r>
              <a:rPr lang="zh-CN" altLang="en-US" dirty="0" smtClean="0"/>
              <a:t>齿槽转矩大大减小</a:t>
            </a:r>
            <a:endParaRPr lang="zh-CN" altLang="en-US" dirty="0"/>
          </a:p>
        </p:txBody>
      </p:sp>
      <p:sp>
        <p:nvSpPr>
          <p:cNvPr id="18" name="文本框 17"/>
          <p:cNvSpPr txBox="1"/>
          <p:nvPr/>
        </p:nvSpPr>
        <p:spPr>
          <a:xfrm>
            <a:off x="1364092" y="5223744"/>
            <a:ext cx="7550306" cy="646331"/>
          </a:xfrm>
          <a:prstGeom prst="rect">
            <a:avLst/>
          </a:prstGeom>
          <a:noFill/>
        </p:spPr>
        <p:txBody>
          <a:bodyPr wrap="square" rtlCol="0">
            <a:spAutoFit/>
          </a:bodyPr>
          <a:lstStyle/>
          <a:p>
            <a:r>
              <a:rPr lang="zh-CN" altLang="en-US" dirty="0" smtClean="0"/>
              <a:t>体积</a:t>
            </a:r>
            <a:r>
              <a:rPr lang="el-GR" altLang="zh-CN" dirty="0" smtClean="0">
                <a:ea typeface="宋体" panose="02010600030101010101" pitchFamily="2" charset="-122"/>
              </a:rPr>
              <a:t>Φ</a:t>
            </a:r>
            <a:r>
              <a:rPr lang="en-US" altLang="zh-CN" dirty="0" smtClean="0">
                <a:ea typeface="宋体" panose="02010600030101010101" pitchFamily="2" charset="-122"/>
              </a:rPr>
              <a:t>100x25        </a:t>
            </a:r>
            <a:r>
              <a:rPr lang="zh-CN" altLang="en-US" dirty="0" smtClean="0">
                <a:ea typeface="宋体" panose="02010600030101010101" pitchFamily="2" charset="-122"/>
              </a:rPr>
              <a:t>额定转速</a:t>
            </a:r>
            <a:r>
              <a:rPr lang="en-US" altLang="zh-CN" dirty="0" smtClean="0">
                <a:ea typeface="宋体" panose="02010600030101010101" pitchFamily="2" charset="-122"/>
              </a:rPr>
              <a:t>14000rpm                       </a:t>
            </a:r>
            <a:r>
              <a:rPr lang="zh-CN" altLang="en-US" dirty="0" smtClean="0">
                <a:ea typeface="宋体" panose="02010600030101010101" pitchFamily="2" charset="-122"/>
              </a:rPr>
              <a:t>额定功率</a:t>
            </a:r>
            <a:r>
              <a:rPr lang="en-US" altLang="zh-CN" dirty="0" smtClean="0">
                <a:ea typeface="宋体" panose="02010600030101010101" pitchFamily="2" charset="-122"/>
              </a:rPr>
              <a:t>400W</a:t>
            </a:r>
            <a:endParaRPr lang="en-US" altLang="zh-CN" dirty="0" smtClean="0"/>
          </a:p>
          <a:p>
            <a:r>
              <a:rPr lang="zh-CN" altLang="en-US" dirty="0" smtClean="0"/>
              <a:t>铜耗</a:t>
            </a:r>
            <a:r>
              <a:rPr lang="en-US" altLang="zh-CN" dirty="0" smtClean="0"/>
              <a:t>8.8W       </a:t>
            </a:r>
            <a:r>
              <a:rPr lang="zh-CN" altLang="en-US" dirty="0" smtClean="0"/>
              <a:t>铁耗</a:t>
            </a:r>
            <a:r>
              <a:rPr lang="en-US" altLang="zh-CN" dirty="0" smtClean="0"/>
              <a:t>1W            </a:t>
            </a:r>
            <a:r>
              <a:rPr lang="zh-CN" altLang="en-US" dirty="0" smtClean="0"/>
              <a:t>机械损耗</a:t>
            </a:r>
            <a:r>
              <a:rPr lang="en-US" altLang="zh-CN" dirty="0" smtClean="0"/>
              <a:t>17W</a:t>
            </a:r>
            <a:r>
              <a:rPr lang="zh-CN" altLang="en-US" dirty="0"/>
              <a:t> </a:t>
            </a:r>
            <a:r>
              <a:rPr lang="zh-CN" altLang="en-US" dirty="0" smtClean="0"/>
              <a:t>                  效率</a:t>
            </a:r>
            <a:r>
              <a:rPr lang="en-US" altLang="zh-CN" dirty="0" smtClean="0"/>
              <a:t>93%</a:t>
            </a:r>
            <a:endParaRPr lang="zh-CN" altLang="en-US" dirty="0"/>
          </a:p>
        </p:txBody>
      </p:sp>
      <p:sp>
        <p:nvSpPr>
          <p:cNvPr id="20" name="矩形 19"/>
          <p:cNvSpPr/>
          <p:nvPr/>
        </p:nvSpPr>
        <p:spPr>
          <a:xfrm>
            <a:off x="971600" y="6064517"/>
            <a:ext cx="7796216" cy="461665"/>
          </a:xfrm>
          <a:prstGeom prst="rect">
            <a:avLst/>
          </a:prstGeom>
        </p:spPr>
        <p:txBody>
          <a:bodyPr wrap="square">
            <a:spAutoFit/>
          </a:bodyPr>
          <a:lstStyle/>
          <a:p>
            <a:r>
              <a:rPr lang="en-US" altLang="zh-CN" sz="1200" dirty="0" smtClean="0">
                <a:solidFill>
                  <a:srgbClr val="404040"/>
                </a:solidFill>
                <a:latin typeface="Arial" panose="020B0604020202020204" pitchFamily="34" charset="0"/>
              </a:rPr>
              <a:t>【1】Wang </a:t>
            </a:r>
            <a:r>
              <a:rPr lang="en-US" altLang="zh-CN" sz="1200" dirty="0">
                <a:solidFill>
                  <a:srgbClr val="404040"/>
                </a:solidFill>
                <a:latin typeface="Arial" panose="020B0604020202020204" pitchFamily="34" charset="0"/>
              </a:rPr>
              <a:t>Z, </a:t>
            </a:r>
            <a:r>
              <a:rPr lang="en-US" altLang="zh-CN" sz="1200" dirty="0" err="1">
                <a:solidFill>
                  <a:srgbClr val="404040"/>
                </a:solidFill>
                <a:latin typeface="Arial" panose="020B0604020202020204" pitchFamily="34" charset="0"/>
              </a:rPr>
              <a:t>Enomoto</a:t>
            </a:r>
            <a:r>
              <a:rPr lang="en-US" altLang="zh-CN" sz="1200" dirty="0">
                <a:solidFill>
                  <a:srgbClr val="404040"/>
                </a:solidFill>
                <a:latin typeface="Arial" panose="020B0604020202020204" pitchFamily="34" charset="0"/>
              </a:rPr>
              <a:t> Y, Masaki R, et al. Development of a high speed motor using amorphous metal cores[C]. International Conference on Performance Engineering, 2011.</a:t>
            </a:r>
            <a:endParaRPr lang="zh-CN" altLang="en-US" sz="1200" dirty="0"/>
          </a:p>
        </p:txBody>
      </p:sp>
      <p:sp>
        <p:nvSpPr>
          <p:cNvPr id="14"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38376811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3" name="矩形 2"/>
          <p:cNvSpPr/>
          <p:nvPr/>
        </p:nvSpPr>
        <p:spPr>
          <a:xfrm>
            <a:off x="852885" y="1233869"/>
            <a:ext cx="2999035" cy="1200329"/>
          </a:xfrm>
          <a:prstGeom prst="rect">
            <a:avLst/>
          </a:prstGeom>
          <a:ln w="28575">
            <a:solidFill>
              <a:srgbClr val="FF0000"/>
            </a:solidFill>
          </a:ln>
        </p:spPr>
        <p:txBody>
          <a:bodyPr wrap="square">
            <a:spAutoFit/>
          </a:bodyPr>
          <a:lstStyle/>
          <a:p>
            <a:r>
              <a:rPr lang="en-US" altLang="zh-CN" dirty="0" smtClean="0"/>
              <a:t>2005</a:t>
            </a:r>
            <a:r>
              <a:rPr lang="zh-CN" altLang="en-US" dirty="0" smtClean="0"/>
              <a:t>起，日本</a:t>
            </a:r>
            <a:r>
              <a:rPr lang="en-US" altLang="zh-CN" dirty="0" smtClean="0"/>
              <a:t>Akira Chiba</a:t>
            </a:r>
            <a:r>
              <a:rPr lang="zh-CN" altLang="en-US" dirty="0" smtClean="0"/>
              <a:t>和</a:t>
            </a:r>
            <a:r>
              <a:rPr lang="en-US" altLang="zh-CN" dirty="0" smtClean="0"/>
              <a:t>Tadashi </a:t>
            </a:r>
            <a:r>
              <a:rPr lang="en-US" altLang="zh-CN" dirty="0" err="1" smtClean="0"/>
              <a:t>Fukao</a:t>
            </a:r>
            <a:r>
              <a:rPr lang="zh-CN" altLang="en-US" dirty="0" smtClean="0"/>
              <a:t>课题组连续多年对非晶开关磁阻电机进行了研究</a:t>
            </a:r>
            <a:endParaRPr lang="zh-CN" altLang="en-US" dirty="0"/>
          </a:p>
        </p:txBody>
      </p:sp>
      <p:pic>
        <p:nvPicPr>
          <p:cNvPr id="6" name="图片 5"/>
          <p:cNvPicPr>
            <a:picLocks noChangeAspect="1"/>
          </p:cNvPicPr>
          <p:nvPr/>
        </p:nvPicPr>
        <p:blipFill>
          <a:blip r:embed="rId2"/>
          <a:stretch>
            <a:fillRect/>
          </a:stretch>
        </p:blipFill>
        <p:spPr>
          <a:xfrm>
            <a:off x="807987" y="2526249"/>
            <a:ext cx="3115941" cy="1812591"/>
          </a:xfrm>
          <a:prstGeom prst="rect">
            <a:avLst/>
          </a:prstGeom>
        </p:spPr>
      </p:pic>
      <p:pic>
        <p:nvPicPr>
          <p:cNvPr id="8" name="图片 7"/>
          <p:cNvPicPr>
            <a:picLocks noChangeAspect="1"/>
          </p:cNvPicPr>
          <p:nvPr/>
        </p:nvPicPr>
        <p:blipFill>
          <a:blip r:embed="rId3"/>
          <a:stretch>
            <a:fillRect/>
          </a:stretch>
        </p:blipFill>
        <p:spPr>
          <a:xfrm>
            <a:off x="807987" y="4458335"/>
            <a:ext cx="2415458" cy="1709326"/>
          </a:xfrm>
          <a:prstGeom prst="rect">
            <a:avLst/>
          </a:prstGeom>
        </p:spPr>
      </p:pic>
      <p:pic>
        <p:nvPicPr>
          <p:cNvPr id="9" name="图片 8"/>
          <p:cNvPicPr>
            <a:picLocks noChangeAspect="1"/>
          </p:cNvPicPr>
          <p:nvPr/>
        </p:nvPicPr>
        <p:blipFill>
          <a:blip r:embed="rId4"/>
          <a:stretch>
            <a:fillRect/>
          </a:stretch>
        </p:blipFill>
        <p:spPr>
          <a:xfrm>
            <a:off x="3458345" y="4470840"/>
            <a:ext cx="2376263" cy="1670064"/>
          </a:xfrm>
          <a:prstGeom prst="rect">
            <a:avLst/>
          </a:prstGeom>
        </p:spPr>
      </p:pic>
      <p:pic>
        <p:nvPicPr>
          <p:cNvPr id="10" name="图片 9"/>
          <p:cNvPicPr>
            <a:picLocks noChangeAspect="1"/>
          </p:cNvPicPr>
          <p:nvPr/>
        </p:nvPicPr>
        <p:blipFill>
          <a:blip r:embed="rId5"/>
          <a:stretch>
            <a:fillRect/>
          </a:stretch>
        </p:blipFill>
        <p:spPr>
          <a:xfrm>
            <a:off x="6507553" y="4411778"/>
            <a:ext cx="2016224" cy="1700043"/>
          </a:xfrm>
          <a:prstGeom prst="rect">
            <a:avLst/>
          </a:prstGeom>
        </p:spPr>
      </p:pic>
      <p:pic>
        <p:nvPicPr>
          <p:cNvPr id="11" name="图片 10"/>
          <p:cNvPicPr>
            <a:picLocks noChangeAspect="1"/>
          </p:cNvPicPr>
          <p:nvPr/>
        </p:nvPicPr>
        <p:blipFill>
          <a:blip r:embed="rId6"/>
          <a:stretch>
            <a:fillRect/>
          </a:stretch>
        </p:blipFill>
        <p:spPr>
          <a:xfrm>
            <a:off x="4860032" y="1115745"/>
            <a:ext cx="3439059" cy="2907020"/>
          </a:xfrm>
          <a:prstGeom prst="rect">
            <a:avLst/>
          </a:prstGeom>
        </p:spPr>
      </p:pic>
      <p:sp>
        <p:nvSpPr>
          <p:cNvPr id="12" name="圆角矩形 11"/>
          <p:cNvSpPr/>
          <p:nvPr/>
        </p:nvSpPr>
        <p:spPr>
          <a:xfrm>
            <a:off x="562432" y="832625"/>
            <a:ext cx="1728192" cy="3091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dirty="0" smtClean="0"/>
              <a:t>非晶铁芯</a:t>
            </a:r>
            <a:r>
              <a:rPr lang="zh-CN" altLang="en-US" dirty="0" smtClean="0"/>
              <a:t>电机</a:t>
            </a:r>
            <a:r>
              <a:rPr lang="en-US" altLang="zh-CN" dirty="0"/>
              <a:t>7</a:t>
            </a:r>
            <a:endParaRPr lang="zh-CN" altLang="en-US" dirty="0"/>
          </a:p>
        </p:txBody>
      </p:sp>
      <p:sp>
        <p:nvSpPr>
          <p:cNvPr id="13"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25369165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6" name="图片 5"/>
          <p:cNvPicPr>
            <a:picLocks noChangeAspect="1"/>
          </p:cNvPicPr>
          <p:nvPr/>
        </p:nvPicPr>
        <p:blipFill>
          <a:blip r:embed="rId2"/>
          <a:stretch>
            <a:fillRect/>
          </a:stretch>
        </p:blipFill>
        <p:spPr>
          <a:xfrm>
            <a:off x="6529952" y="1173640"/>
            <a:ext cx="2049759" cy="1444936"/>
          </a:xfrm>
          <a:prstGeom prst="rect">
            <a:avLst/>
          </a:prstGeom>
        </p:spPr>
      </p:pic>
      <p:pic>
        <p:nvPicPr>
          <p:cNvPr id="3" name="图片 2"/>
          <p:cNvPicPr>
            <a:picLocks noChangeAspect="1"/>
          </p:cNvPicPr>
          <p:nvPr/>
        </p:nvPicPr>
        <p:blipFill>
          <a:blip r:embed="rId3"/>
          <a:stretch>
            <a:fillRect/>
          </a:stretch>
        </p:blipFill>
        <p:spPr>
          <a:xfrm>
            <a:off x="611560" y="1175215"/>
            <a:ext cx="2288604" cy="1443361"/>
          </a:xfrm>
          <a:prstGeom prst="rect">
            <a:avLst/>
          </a:prstGeom>
        </p:spPr>
      </p:pic>
      <p:pic>
        <p:nvPicPr>
          <p:cNvPr id="7" name="图片 6"/>
          <p:cNvPicPr>
            <a:picLocks noChangeAspect="1"/>
          </p:cNvPicPr>
          <p:nvPr/>
        </p:nvPicPr>
        <p:blipFill>
          <a:blip r:embed="rId4"/>
          <a:stretch>
            <a:fillRect/>
          </a:stretch>
        </p:blipFill>
        <p:spPr>
          <a:xfrm>
            <a:off x="3583012" y="1175029"/>
            <a:ext cx="2448272" cy="1444936"/>
          </a:xfrm>
          <a:prstGeom prst="rect">
            <a:avLst/>
          </a:prstGeom>
        </p:spPr>
      </p:pic>
      <p:pic>
        <p:nvPicPr>
          <p:cNvPr id="8" name="图片 7"/>
          <p:cNvPicPr>
            <a:picLocks noChangeAspect="1"/>
          </p:cNvPicPr>
          <p:nvPr/>
        </p:nvPicPr>
        <p:blipFill>
          <a:blip r:embed="rId5"/>
          <a:stretch>
            <a:fillRect/>
          </a:stretch>
        </p:blipFill>
        <p:spPr>
          <a:xfrm>
            <a:off x="508571" y="3460136"/>
            <a:ext cx="2494582" cy="1688999"/>
          </a:xfrm>
          <a:prstGeom prst="rect">
            <a:avLst/>
          </a:prstGeom>
        </p:spPr>
      </p:pic>
      <p:pic>
        <p:nvPicPr>
          <p:cNvPr id="9" name="图片 8"/>
          <p:cNvPicPr>
            <a:picLocks noChangeAspect="1"/>
          </p:cNvPicPr>
          <p:nvPr/>
        </p:nvPicPr>
        <p:blipFill>
          <a:blip r:embed="rId6"/>
          <a:stretch>
            <a:fillRect/>
          </a:stretch>
        </p:blipFill>
        <p:spPr>
          <a:xfrm>
            <a:off x="3602136" y="3436520"/>
            <a:ext cx="2410024" cy="1688999"/>
          </a:xfrm>
          <a:prstGeom prst="rect">
            <a:avLst/>
          </a:prstGeom>
        </p:spPr>
      </p:pic>
      <p:pic>
        <p:nvPicPr>
          <p:cNvPr id="10" name="图片 9"/>
          <p:cNvPicPr>
            <a:picLocks noChangeAspect="1"/>
          </p:cNvPicPr>
          <p:nvPr/>
        </p:nvPicPr>
        <p:blipFill>
          <a:blip r:embed="rId7"/>
          <a:stretch>
            <a:fillRect/>
          </a:stretch>
        </p:blipFill>
        <p:spPr>
          <a:xfrm>
            <a:off x="6529952" y="3404894"/>
            <a:ext cx="2304256" cy="1656185"/>
          </a:xfrm>
          <a:prstGeom prst="rect">
            <a:avLst/>
          </a:prstGeom>
        </p:spPr>
      </p:pic>
      <p:sp>
        <p:nvSpPr>
          <p:cNvPr id="11" name="矩形 10"/>
          <p:cNvSpPr/>
          <p:nvPr/>
        </p:nvSpPr>
        <p:spPr>
          <a:xfrm>
            <a:off x="612936" y="5199338"/>
            <a:ext cx="8388424" cy="646331"/>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It is found that about 6% efficiency </a:t>
            </a:r>
            <a:r>
              <a:rPr lang="en-US" altLang="zh-CN" dirty="0" smtClean="0">
                <a:latin typeface="Times New Roman" panose="02020603050405020304" pitchFamily="18" charset="0"/>
                <a:cs typeface="Times New Roman" panose="02020603050405020304" pitchFamily="18" charset="0"/>
              </a:rPr>
              <a:t>improvement</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The efficiency performance </a:t>
            </a:r>
            <a:r>
              <a:rPr lang="en-US" altLang="zh-CN" dirty="0">
                <a:latin typeface="Times New Roman" panose="02020603050405020304" pitchFamily="18" charset="0"/>
                <a:cs typeface="Times New Roman" panose="02020603050405020304" pitchFamily="18" charset="0"/>
              </a:rPr>
              <a:t>is competitive to IPM motors.</a:t>
            </a:r>
            <a:endParaRPr lang="zh-CN" altLang="en-US" dirty="0">
              <a:latin typeface="Times New Roman" panose="02020603050405020304" pitchFamily="18" charset="0"/>
              <a:cs typeface="Times New Roman" panose="02020603050405020304" pitchFamily="18" charset="0"/>
            </a:endParaRPr>
          </a:p>
        </p:txBody>
      </p:sp>
      <p:sp>
        <p:nvSpPr>
          <p:cNvPr id="12" name="矩形 11"/>
          <p:cNvSpPr/>
          <p:nvPr/>
        </p:nvSpPr>
        <p:spPr>
          <a:xfrm>
            <a:off x="611560" y="6039169"/>
            <a:ext cx="8164276" cy="461665"/>
          </a:xfrm>
          <a:prstGeom prst="rect">
            <a:avLst/>
          </a:prstGeom>
        </p:spPr>
        <p:txBody>
          <a:bodyPr wrap="square">
            <a:spAutoFit/>
          </a:bodyPr>
          <a:lstStyle/>
          <a:p>
            <a:r>
              <a:rPr lang="en-US" altLang="zh-CN" sz="1200" dirty="0" smtClean="0">
                <a:solidFill>
                  <a:srgbClr val="404040"/>
                </a:solidFill>
                <a:latin typeface="Arial" panose="020B0604020202020204" pitchFamily="34" charset="0"/>
              </a:rPr>
              <a:t>【1】Chiba </a:t>
            </a:r>
            <a:r>
              <a:rPr lang="en-US" altLang="zh-CN" sz="1200" dirty="0">
                <a:solidFill>
                  <a:srgbClr val="404040"/>
                </a:solidFill>
                <a:latin typeface="Arial" panose="020B0604020202020204" pitchFamily="34" charset="0"/>
              </a:rPr>
              <a:t>A, Ito S, </a:t>
            </a:r>
            <a:r>
              <a:rPr lang="en-US" altLang="zh-CN" sz="1200" dirty="0" err="1">
                <a:solidFill>
                  <a:srgbClr val="404040"/>
                </a:solidFill>
                <a:latin typeface="Arial" panose="020B0604020202020204" pitchFamily="34" charset="0"/>
              </a:rPr>
              <a:t>Tungpimolrut</a:t>
            </a:r>
            <a:r>
              <a:rPr lang="en-US" altLang="zh-CN" sz="1200" dirty="0">
                <a:solidFill>
                  <a:srgbClr val="404040"/>
                </a:solidFill>
                <a:latin typeface="Arial" panose="020B0604020202020204" pitchFamily="34" charset="0"/>
              </a:rPr>
              <a:t> K, et al. Test results of a SRM made of layered block of heat-treated amorphous alloys[J]. Gastroenterology, 2005, 44(3): 699-706.</a:t>
            </a:r>
            <a:endParaRPr lang="zh-CN" altLang="en-US" sz="1200" dirty="0"/>
          </a:p>
        </p:txBody>
      </p:sp>
      <p:sp>
        <p:nvSpPr>
          <p:cNvPr id="13" name="矩形 12"/>
          <p:cNvSpPr/>
          <p:nvPr/>
        </p:nvSpPr>
        <p:spPr>
          <a:xfrm>
            <a:off x="587925" y="2693439"/>
            <a:ext cx="7968150" cy="646331"/>
          </a:xfrm>
          <a:prstGeom prst="rect">
            <a:avLst/>
          </a:prstGeom>
        </p:spPr>
        <p:txBody>
          <a:bodyPr wrap="square">
            <a:spAutoFit/>
          </a:bodyPr>
          <a:lstStyle/>
          <a:p>
            <a:r>
              <a:rPr lang="en-US" altLang="zh-CN" dirty="0">
                <a:solidFill>
                  <a:srgbClr val="000000"/>
                </a:solidFill>
                <a:latin typeface="Times New Roman" panose="02020603050405020304" pitchFamily="18" charset="0"/>
              </a:rPr>
              <a:t>more parallel wires are installed in stator slots. The copper loss reduction is also associated with iron loss reduction and temperature decrease in windings. </a:t>
            </a:r>
            <a:endParaRPr lang="zh-CN" altLang="en-US" dirty="0"/>
          </a:p>
        </p:txBody>
      </p:sp>
      <p:sp>
        <p:nvSpPr>
          <p:cNvPr id="14"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31860487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3" name="内容占位符 2"/>
          <p:cNvSpPr>
            <a:spLocks noGrp="1"/>
          </p:cNvSpPr>
          <p:nvPr>
            <p:ph idx="1"/>
          </p:nvPr>
        </p:nvSpPr>
        <p:spPr/>
        <p:txBody>
          <a:bodyPr>
            <a:normAutofit/>
          </a:bodyPr>
          <a:lstStyle/>
          <a:p>
            <a:pPr marL="0" indent="0">
              <a:lnSpc>
                <a:spcPct val="250000"/>
              </a:lnSpc>
              <a:buNone/>
            </a:pPr>
            <a:r>
              <a:rPr lang="zh-CN" altLang="en-US" sz="2400" dirty="0" smtClean="0"/>
              <a:t>         </a:t>
            </a:r>
            <a:endParaRPr lang="en-US" altLang="zh-CN" sz="2400" dirty="0" smtClean="0"/>
          </a:p>
          <a:p>
            <a:pPr marL="0" indent="0">
              <a:lnSpc>
                <a:spcPct val="150000"/>
              </a:lnSpc>
              <a:buNone/>
            </a:pPr>
            <a:r>
              <a:rPr lang="zh-CN" altLang="en-US" sz="2400" dirty="0" smtClean="0"/>
              <a:t>        </a:t>
            </a:r>
            <a:endParaRPr lang="en-US" altLang="zh-CN" sz="2400" dirty="0" smtClean="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5" name="모서리가 둥근 직사각형 46"/>
          <p:cNvSpPr/>
          <p:nvPr/>
        </p:nvSpPr>
        <p:spPr>
          <a:xfrm>
            <a:off x="12089" y="118846"/>
            <a:ext cx="5568553" cy="525716"/>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a:solidFill>
                  <a:srgbClr val="FF0000"/>
                </a:solidFill>
                <a:latin typeface="+mj-ea"/>
                <a:ea typeface="+mj-ea"/>
              </a:rPr>
              <a:t>非</a:t>
            </a:r>
            <a:r>
              <a:rPr lang="zh-CN" altLang="en-US" sz="2800" dirty="0" smtClean="0">
                <a:solidFill>
                  <a:srgbClr val="FF0000"/>
                </a:solidFill>
                <a:latin typeface="+mj-ea"/>
                <a:ea typeface="+mj-ea"/>
              </a:rPr>
              <a:t>晶</a:t>
            </a:r>
            <a:r>
              <a:rPr lang="zh-CN" altLang="en-US" sz="2800" dirty="0" smtClean="0">
                <a:solidFill>
                  <a:srgbClr val="FF0000"/>
                </a:solidFill>
                <a:latin typeface="+mj-ea"/>
                <a:ea typeface="+mj-ea"/>
              </a:rPr>
              <a:t>材料</a:t>
            </a:r>
            <a:endParaRPr lang="en-US" altLang="ko-KR" sz="2800" dirty="0">
              <a:ln>
                <a:noFill/>
              </a:ln>
              <a:solidFill>
                <a:srgbClr val="FF0000"/>
              </a:solidFill>
              <a:latin typeface="+mj-ea"/>
              <a:ea typeface="+mj-ea"/>
            </a:endParaRPr>
          </a:p>
        </p:txBody>
      </p:sp>
      <p:sp>
        <p:nvSpPr>
          <p:cNvPr id="6" name="文本框 5"/>
          <p:cNvSpPr txBox="1"/>
          <p:nvPr/>
        </p:nvSpPr>
        <p:spPr>
          <a:xfrm>
            <a:off x="251460" y="1269030"/>
            <a:ext cx="8988425" cy="1800493"/>
          </a:xfrm>
          <a:prstGeom prst="rect">
            <a:avLst/>
          </a:prstGeom>
          <a:noFill/>
        </p:spPr>
        <p:txBody>
          <a:bodyPr wrap="square" rtlCol="0">
            <a:spAutoFit/>
          </a:bodyPr>
          <a:lstStyle/>
          <a:p>
            <a:pPr indent="254000">
              <a:lnSpc>
                <a:spcPct val="150000"/>
              </a:lnSpc>
              <a:spcBef>
                <a:spcPts val="1000"/>
              </a:spcBef>
              <a:spcAft>
                <a:spcPts val="1000"/>
              </a:spcAft>
            </a:pPr>
            <a:r>
              <a:rPr lang="en-US" altLang="zh-CN" dirty="0" smtClean="0">
                <a:latin typeface="Calibri" pitchFamily="34" charset="0"/>
                <a:cs typeface="宋体" pitchFamily="2" charset="-122"/>
              </a:rPr>
              <a:t>      </a:t>
            </a:r>
            <a:r>
              <a:rPr lang="zh-CN" altLang="zh-CN" dirty="0" smtClean="0">
                <a:latin typeface="Calibri" pitchFamily="34" charset="0"/>
                <a:cs typeface="宋体" pitchFamily="2" charset="-122"/>
              </a:rPr>
              <a:t>金属</a:t>
            </a:r>
            <a:r>
              <a:rPr lang="zh-CN" altLang="zh-CN" dirty="0">
                <a:latin typeface="Calibri" pitchFamily="34" charset="0"/>
                <a:cs typeface="宋体" pitchFamily="2" charset="-122"/>
              </a:rPr>
              <a:t>在熔化后，内部原子处于活跃状态。一旦金属开始冷却，原子就会随着温度的下降，而慢慢地按照一定的晶态规律有序地排列起来，形成晶体。但如果冷却过程很快，原子还来不及重新排列就被凝固住了，由此就产生了</a:t>
            </a:r>
            <a:r>
              <a:rPr lang="zh-CN" altLang="zh-CN" sz="2000" b="1" dirty="0">
                <a:solidFill>
                  <a:srgbClr val="464653"/>
                </a:solidFill>
                <a:latin typeface="Calibri" pitchFamily="34" charset="0"/>
                <a:cs typeface="宋体" pitchFamily="2" charset="-122"/>
              </a:rPr>
              <a:t>非晶态合金</a:t>
            </a:r>
            <a:r>
              <a:rPr lang="zh-CN" altLang="zh-CN" dirty="0" smtClean="0">
                <a:latin typeface="Calibri" pitchFamily="34" charset="0"/>
                <a:cs typeface="宋体" pitchFamily="2" charset="-122"/>
              </a:rPr>
              <a:t>。</a:t>
            </a:r>
            <a:r>
              <a:rPr lang="zh-CN" altLang="zh-CN" dirty="0" smtClean="0"/>
              <a:t>非</a:t>
            </a:r>
            <a:r>
              <a:rPr lang="zh-CN" altLang="zh-CN" dirty="0"/>
              <a:t>晶合金内部的金属原子以杂乱无序或短程有序的状态堆积在一起</a:t>
            </a:r>
            <a:r>
              <a:rPr lang="en-US" altLang="zh-CN" dirty="0"/>
              <a:t>,</a:t>
            </a:r>
            <a:r>
              <a:rPr lang="zh-CN" altLang="zh-CN" dirty="0"/>
              <a:t>形成非晶合金凝聚态</a:t>
            </a:r>
            <a:r>
              <a:rPr lang="zh-CN" altLang="zh-CN" dirty="0" smtClean="0"/>
              <a:t>。</a:t>
            </a: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713" y="3286149"/>
            <a:ext cx="4599229" cy="2496910"/>
          </a:xfrm>
          <a:prstGeom prst="rect">
            <a:avLst/>
          </a:prstGeom>
        </p:spPr>
      </p:pic>
      <p:pic>
        <p:nvPicPr>
          <p:cNvPr id="9" name="图片 8"/>
          <p:cNvPicPr>
            <a:picLocks noChangeAspect="1"/>
          </p:cNvPicPr>
          <p:nvPr/>
        </p:nvPicPr>
        <p:blipFill>
          <a:blip r:embed="rId3"/>
          <a:stretch>
            <a:fillRect/>
          </a:stretch>
        </p:blipFill>
        <p:spPr>
          <a:xfrm>
            <a:off x="5064643" y="3598499"/>
            <a:ext cx="3660752" cy="1872209"/>
          </a:xfrm>
          <a:prstGeom prst="rect">
            <a:avLst/>
          </a:prstGeom>
        </p:spPr>
      </p:pic>
      <p:sp>
        <p:nvSpPr>
          <p:cNvPr id="8" name="圆角矩形 7"/>
          <p:cNvSpPr/>
          <p:nvPr/>
        </p:nvSpPr>
        <p:spPr>
          <a:xfrm>
            <a:off x="334337" y="836595"/>
            <a:ext cx="1645375" cy="432435"/>
          </a:xfrm>
          <a:prstGeom prst="roundRect">
            <a:avLst/>
          </a:prstGeom>
          <a:solidFill>
            <a:srgbClr val="0066FF"/>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dirty="0"/>
              <a:t>非晶材料简介</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6" name="矩形 5"/>
          <p:cNvSpPr/>
          <p:nvPr/>
        </p:nvSpPr>
        <p:spPr>
          <a:xfrm>
            <a:off x="758792" y="1423349"/>
            <a:ext cx="1944216" cy="1477328"/>
          </a:xfrm>
          <a:prstGeom prst="rect">
            <a:avLst/>
          </a:prstGeom>
          <a:ln w="28575">
            <a:solidFill>
              <a:srgbClr val="FF0000"/>
            </a:solidFill>
          </a:ln>
        </p:spPr>
        <p:txBody>
          <a:bodyPr wrap="square">
            <a:spAutoFit/>
          </a:bodyPr>
          <a:lstStyle/>
          <a:p>
            <a:r>
              <a:rPr lang="en-US" altLang="zh-CN" dirty="0" smtClean="0"/>
              <a:t>2007</a:t>
            </a:r>
            <a:r>
              <a:rPr lang="zh-CN" altLang="en-US" dirty="0" smtClean="0"/>
              <a:t>，日本</a:t>
            </a:r>
            <a:r>
              <a:rPr lang="en-US" altLang="zh-CN" dirty="0" smtClean="0"/>
              <a:t>Akira Chiba</a:t>
            </a:r>
            <a:r>
              <a:rPr lang="zh-CN" altLang="en-US" dirty="0" smtClean="0"/>
              <a:t>和</a:t>
            </a:r>
            <a:r>
              <a:rPr lang="en-US" altLang="zh-CN" dirty="0" smtClean="0"/>
              <a:t>Tadashi </a:t>
            </a:r>
            <a:r>
              <a:rPr lang="en-US" altLang="zh-CN" dirty="0" err="1" smtClean="0"/>
              <a:t>Fukao</a:t>
            </a:r>
            <a:r>
              <a:rPr lang="zh-CN" altLang="en-US" dirty="0" smtClean="0"/>
              <a:t>课题组对非晶开关磁阻电机的研究</a:t>
            </a:r>
            <a:endParaRPr lang="zh-CN" altLang="en-US" dirty="0"/>
          </a:p>
        </p:txBody>
      </p:sp>
      <p:pic>
        <p:nvPicPr>
          <p:cNvPr id="3" name="图片 2"/>
          <p:cNvPicPr>
            <a:picLocks noChangeAspect="1"/>
          </p:cNvPicPr>
          <p:nvPr/>
        </p:nvPicPr>
        <p:blipFill>
          <a:blip r:embed="rId2"/>
          <a:stretch>
            <a:fillRect/>
          </a:stretch>
        </p:blipFill>
        <p:spPr>
          <a:xfrm>
            <a:off x="2755994" y="995616"/>
            <a:ext cx="1894430" cy="1953478"/>
          </a:xfrm>
          <a:prstGeom prst="rect">
            <a:avLst/>
          </a:prstGeom>
        </p:spPr>
      </p:pic>
      <p:pic>
        <p:nvPicPr>
          <p:cNvPr id="8" name="图片 7"/>
          <p:cNvPicPr>
            <a:picLocks noChangeAspect="1"/>
          </p:cNvPicPr>
          <p:nvPr/>
        </p:nvPicPr>
        <p:blipFill>
          <a:blip r:embed="rId3"/>
          <a:stretch>
            <a:fillRect/>
          </a:stretch>
        </p:blipFill>
        <p:spPr>
          <a:xfrm>
            <a:off x="6917361" y="1146445"/>
            <a:ext cx="1784272" cy="1825342"/>
          </a:xfrm>
          <a:prstGeom prst="rect">
            <a:avLst/>
          </a:prstGeom>
        </p:spPr>
      </p:pic>
      <p:pic>
        <p:nvPicPr>
          <p:cNvPr id="9" name="图片 8"/>
          <p:cNvPicPr>
            <a:picLocks noChangeAspect="1"/>
          </p:cNvPicPr>
          <p:nvPr/>
        </p:nvPicPr>
        <p:blipFill>
          <a:blip r:embed="rId4"/>
          <a:stretch>
            <a:fillRect/>
          </a:stretch>
        </p:blipFill>
        <p:spPr>
          <a:xfrm>
            <a:off x="4850642" y="986756"/>
            <a:ext cx="1874494" cy="2068241"/>
          </a:xfrm>
          <a:prstGeom prst="rect">
            <a:avLst/>
          </a:prstGeom>
        </p:spPr>
      </p:pic>
      <p:pic>
        <p:nvPicPr>
          <p:cNvPr id="10" name="图片 9"/>
          <p:cNvPicPr>
            <a:picLocks noChangeAspect="1"/>
          </p:cNvPicPr>
          <p:nvPr/>
        </p:nvPicPr>
        <p:blipFill>
          <a:blip r:embed="rId5"/>
          <a:stretch>
            <a:fillRect/>
          </a:stretch>
        </p:blipFill>
        <p:spPr>
          <a:xfrm>
            <a:off x="755576" y="3160900"/>
            <a:ext cx="7992888" cy="2867932"/>
          </a:xfrm>
          <a:prstGeom prst="rect">
            <a:avLst/>
          </a:prstGeom>
        </p:spPr>
      </p:pic>
      <p:sp>
        <p:nvSpPr>
          <p:cNvPr id="11" name="圆角矩形 10"/>
          <p:cNvSpPr/>
          <p:nvPr/>
        </p:nvSpPr>
        <p:spPr>
          <a:xfrm>
            <a:off x="539552" y="853933"/>
            <a:ext cx="1728192" cy="3091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dirty="0" smtClean="0"/>
              <a:t>非晶铁芯</a:t>
            </a:r>
            <a:r>
              <a:rPr lang="zh-CN" altLang="en-US" dirty="0" smtClean="0"/>
              <a:t>电机</a:t>
            </a:r>
            <a:r>
              <a:rPr lang="en-US" altLang="zh-CN" dirty="0"/>
              <a:t>8</a:t>
            </a:r>
            <a:endParaRPr lang="zh-CN" altLang="en-US" dirty="0"/>
          </a:p>
        </p:txBody>
      </p:sp>
      <p:sp>
        <p:nvSpPr>
          <p:cNvPr id="12"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19285930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11" name="圆角矩形 10"/>
          <p:cNvSpPr/>
          <p:nvPr/>
        </p:nvSpPr>
        <p:spPr>
          <a:xfrm>
            <a:off x="517488" y="845463"/>
            <a:ext cx="1728192" cy="3091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dirty="0" smtClean="0"/>
              <a:t>非晶铁芯</a:t>
            </a:r>
            <a:r>
              <a:rPr lang="zh-CN" altLang="en-US" dirty="0" smtClean="0"/>
              <a:t>电机</a:t>
            </a:r>
            <a:r>
              <a:rPr lang="en-US" altLang="zh-CN" dirty="0"/>
              <a:t>8</a:t>
            </a:r>
            <a:endParaRPr lang="zh-CN" altLang="en-US" dirty="0"/>
          </a:p>
        </p:txBody>
      </p:sp>
      <p:pic>
        <p:nvPicPr>
          <p:cNvPr id="7" name="图片 6"/>
          <p:cNvPicPr>
            <a:picLocks noChangeAspect="1"/>
          </p:cNvPicPr>
          <p:nvPr/>
        </p:nvPicPr>
        <p:blipFill>
          <a:blip r:embed="rId2"/>
          <a:stretch>
            <a:fillRect/>
          </a:stretch>
        </p:blipFill>
        <p:spPr>
          <a:xfrm>
            <a:off x="645460" y="1213350"/>
            <a:ext cx="3173131" cy="2102544"/>
          </a:xfrm>
          <a:prstGeom prst="rect">
            <a:avLst/>
          </a:prstGeom>
        </p:spPr>
      </p:pic>
      <p:pic>
        <p:nvPicPr>
          <p:cNvPr id="13" name="图片 12"/>
          <p:cNvPicPr>
            <a:picLocks noChangeAspect="1"/>
          </p:cNvPicPr>
          <p:nvPr/>
        </p:nvPicPr>
        <p:blipFill>
          <a:blip r:embed="rId3"/>
          <a:stretch>
            <a:fillRect/>
          </a:stretch>
        </p:blipFill>
        <p:spPr>
          <a:xfrm>
            <a:off x="4932039" y="1183275"/>
            <a:ext cx="3283739" cy="2102544"/>
          </a:xfrm>
          <a:prstGeom prst="rect">
            <a:avLst/>
          </a:prstGeom>
        </p:spPr>
      </p:pic>
      <p:pic>
        <p:nvPicPr>
          <p:cNvPr id="14" name="图片 13"/>
          <p:cNvPicPr>
            <a:picLocks noChangeAspect="1"/>
          </p:cNvPicPr>
          <p:nvPr/>
        </p:nvPicPr>
        <p:blipFill>
          <a:blip r:embed="rId4"/>
          <a:stretch>
            <a:fillRect/>
          </a:stretch>
        </p:blipFill>
        <p:spPr>
          <a:xfrm>
            <a:off x="746823" y="3387148"/>
            <a:ext cx="3071768" cy="1869268"/>
          </a:xfrm>
          <a:prstGeom prst="rect">
            <a:avLst/>
          </a:prstGeom>
        </p:spPr>
      </p:pic>
      <p:pic>
        <p:nvPicPr>
          <p:cNvPr id="15" name="图片 14"/>
          <p:cNvPicPr>
            <a:picLocks noChangeAspect="1"/>
          </p:cNvPicPr>
          <p:nvPr/>
        </p:nvPicPr>
        <p:blipFill>
          <a:blip r:embed="rId5"/>
          <a:stretch>
            <a:fillRect/>
          </a:stretch>
        </p:blipFill>
        <p:spPr>
          <a:xfrm>
            <a:off x="5124426" y="3315894"/>
            <a:ext cx="3119982" cy="1940522"/>
          </a:xfrm>
          <a:prstGeom prst="rect">
            <a:avLst/>
          </a:prstGeom>
        </p:spPr>
      </p:pic>
      <p:sp>
        <p:nvSpPr>
          <p:cNvPr id="16" name="矩形 15"/>
          <p:cNvSpPr/>
          <p:nvPr/>
        </p:nvSpPr>
        <p:spPr>
          <a:xfrm>
            <a:off x="651978" y="5305697"/>
            <a:ext cx="8175012" cy="646331"/>
          </a:xfrm>
          <a:prstGeom prst="rect">
            <a:avLst/>
          </a:prstGeom>
        </p:spPr>
        <p:txBody>
          <a:bodyPr wrap="square">
            <a:spAutoFit/>
          </a:bodyPr>
          <a:lstStyle/>
          <a:p>
            <a:pPr marR="0" algn="just"/>
            <a:r>
              <a:rPr lang="en-US" altLang="zh-CN" dirty="0" smtClean="0">
                <a:solidFill>
                  <a:srgbClr val="000000"/>
                </a:solidFill>
                <a:latin typeface="Times New Roman" panose="02020603050405020304" pitchFamily="18" charset="0"/>
              </a:rPr>
              <a:t>As </a:t>
            </a:r>
            <a:r>
              <a:rPr lang="en-US" altLang="zh-CN" dirty="0">
                <a:solidFill>
                  <a:srgbClr val="000000"/>
                </a:solidFill>
                <a:latin typeface="Times New Roman" panose="02020603050405020304" pitchFamily="18" charset="0"/>
              </a:rPr>
              <a:t>a result, SRM3 constructed the amorphous iron showed the highest efficiency of 95.6% followed by SRM2 of 10JNEX900 having efficiency of 95.1%. </a:t>
            </a:r>
          </a:p>
        </p:txBody>
      </p:sp>
      <p:sp>
        <p:nvSpPr>
          <p:cNvPr id="17" name="矩形 16"/>
          <p:cNvSpPr/>
          <p:nvPr/>
        </p:nvSpPr>
        <p:spPr>
          <a:xfrm>
            <a:off x="638013" y="6069416"/>
            <a:ext cx="7758608" cy="461665"/>
          </a:xfrm>
          <a:prstGeom prst="rect">
            <a:avLst/>
          </a:prstGeom>
        </p:spPr>
        <p:txBody>
          <a:bodyPr wrap="square">
            <a:spAutoFit/>
          </a:bodyPr>
          <a:lstStyle/>
          <a:p>
            <a:r>
              <a:rPr lang="en-US" altLang="zh-CN" sz="1200" dirty="0" smtClean="0">
                <a:solidFill>
                  <a:srgbClr val="404040"/>
                </a:solidFill>
                <a:latin typeface="Arial" panose="020B0604020202020204" pitchFamily="34" charset="0"/>
              </a:rPr>
              <a:t>【1】Hayashi </a:t>
            </a:r>
            <a:r>
              <a:rPr lang="en-US" altLang="zh-CN" sz="1200" dirty="0">
                <a:solidFill>
                  <a:srgbClr val="404040"/>
                </a:solidFill>
                <a:latin typeface="Arial" panose="020B0604020202020204" pitchFamily="34" charset="0"/>
              </a:rPr>
              <a:t>H, Chiba A, </a:t>
            </a:r>
            <a:r>
              <a:rPr lang="en-US" altLang="zh-CN" sz="1200" dirty="0" err="1">
                <a:solidFill>
                  <a:srgbClr val="404040"/>
                </a:solidFill>
                <a:latin typeface="Arial" panose="020B0604020202020204" pitchFamily="34" charset="0"/>
              </a:rPr>
              <a:t>Fukao</a:t>
            </a:r>
            <a:r>
              <a:rPr lang="en-US" altLang="zh-CN" sz="1200" dirty="0">
                <a:solidFill>
                  <a:srgbClr val="404040"/>
                </a:solidFill>
                <a:latin typeface="Arial" panose="020B0604020202020204" pitchFamily="34" charset="0"/>
              </a:rPr>
              <a:t> T, et al. Efficiency Comparison of Switched Reluctance Motors with Low Loss Materials[J]. IEEE Transactions on Power Systems, 2007.</a:t>
            </a:r>
            <a:endParaRPr lang="zh-CN" altLang="en-US" sz="1200" dirty="0"/>
          </a:p>
        </p:txBody>
      </p:sp>
      <p:sp>
        <p:nvSpPr>
          <p:cNvPr id="12"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1135925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11" name="圆角矩形 10"/>
          <p:cNvSpPr/>
          <p:nvPr/>
        </p:nvSpPr>
        <p:spPr>
          <a:xfrm>
            <a:off x="539552" y="826930"/>
            <a:ext cx="1728192" cy="3091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dirty="0" smtClean="0"/>
              <a:t>非晶铁芯</a:t>
            </a:r>
            <a:r>
              <a:rPr lang="zh-CN" altLang="en-US" dirty="0" smtClean="0"/>
              <a:t>电机</a:t>
            </a:r>
            <a:r>
              <a:rPr lang="en-US" altLang="zh-CN" dirty="0"/>
              <a:t>9</a:t>
            </a:r>
            <a:endParaRPr lang="zh-CN" altLang="en-US" dirty="0"/>
          </a:p>
        </p:txBody>
      </p:sp>
      <p:pic>
        <p:nvPicPr>
          <p:cNvPr id="7" name="图片 6"/>
          <p:cNvPicPr>
            <a:picLocks noChangeAspect="1"/>
          </p:cNvPicPr>
          <p:nvPr/>
        </p:nvPicPr>
        <p:blipFill>
          <a:blip r:embed="rId2"/>
          <a:stretch>
            <a:fillRect/>
          </a:stretch>
        </p:blipFill>
        <p:spPr>
          <a:xfrm>
            <a:off x="5364087" y="911404"/>
            <a:ext cx="3408210" cy="1377252"/>
          </a:xfrm>
          <a:prstGeom prst="rect">
            <a:avLst/>
          </a:prstGeom>
        </p:spPr>
      </p:pic>
      <p:pic>
        <p:nvPicPr>
          <p:cNvPr id="12" name="图片 11"/>
          <p:cNvPicPr>
            <a:picLocks noChangeAspect="1"/>
          </p:cNvPicPr>
          <p:nvPr/>
        </p:nvPicPr>
        <p:blipFill>
          <a:blip r:embed="rId3"/>
          <a:stretch>
            <a:fillRect/>
          </a:stretch>
        </p:blipFill>
        <p:spPr>
          <a:xfrm>
            <a:off x="296796" y="2362420"/>
            <a:ext cx="2526740" cy="1758389"/>
          </a:xfrm>
          <a:prstGeom prst="rect">
            <a:avLst/>
          </a:prstGeom>
        </p:spPr>
      </p:pic>
      <p:pic>
        <p:nvPicPr>
          <p:cNvPr id="13" name="图片 12"/>
          <p:cNvPicPr>
            <a:picLocks noChangeAspect="1"/>
          </p:cNvPicPr>
          <p:nvPr/>
        </p:nvPicPr>
        <p:blipFill>
          <a:blip r:embed="rId4"/>
          <a:stretch>
            <a:fillRect/>
          </a:stretch>
        </p:blipFill>
        <p:spPr>
          <a:xfrm>
            <a:off x="2699792" y="2435856"/>
            <a:ext cx="2462064" cy="1733293"/>
          </a:xfrm>
          <a:prstGeom prst="rect">
            <a:avLst/>
          </a:prstGeom>
        </p:spPr>
      </p:pic>
      <p:pic>
        <p:nvPicPr>
          <p:cNvPr id="14" name="图片 13"/>
          <p:cNvPicPr>
            <a:picLocks noChangeAspect="1"/>
          </p:cNvPicPr>
          <p:nvPr/>
        </p:nvPicPr>
        <p:blipFill>
          <a:blip r:embed="rId5"/>
          <a:stretch>
            <a:fillRect/>
          </a:stretch>
        </p:blipFill>
        <p:spPr>
          <a:xfrm>
            <a:off x="5364088" y="2362476"/>
            <a:ext cx="3408209" cy="1950682"/>
          </a:xfrm>
          <a:prstGeom prst="rect">
            <a:avLst/>
          </a:prstGeom>
        </p:spPr>
      </p:pic>
      <p:pic>
        <p:nvPicPr>
          <p:cNvPr id="15" name="图片 14"/>
          <p:cNvPicPr>
            <a:picLocks noChangeAspect="1"/>
          </p:cNvPicPr>
          <p:nvPr/>
        </p:nvPicPr>
        <p:blipFill>
          <a:blip r:embed="rId6"/>
          <a:stretch>
            <a:fillRect/>
          </a:stretch>
        </p:blipFill>
        <p:spPr>
          <a:xfrm>
            <a:off x="5364088" y="4312689"/>
            <a:ext cx="3324199" cy="2114325"/>
          </a:xfrm>
          <a:prstGeom prst="rect">
            <a:avLst/>
          </a:prstGeom>
        </p:spPr>
      </p:pic>
      <p:sp>
        <p:nvSpPr>
          <p:cNvPr id="16" name="文本框 15"/>
          <p:cNvSpPr txBox="1"/>
          <p:nvPr/>
        </p:nvSpPr>
        <p:spPr>
          <a:xfrm>
            <a:off x="699300" y="4492515"/>
            <a:ext cx="4248472" cy="1754326"/>
          </a:xfrm>
          <a:prstGeom prst="rect">
            <a:avLst/>
          </a:prstGeom>
          <a:noFill/>
        </p:spPr>
        <p:txBody>
          <a:bodyPr wrap="square" rtlCol="0">
            <a:spAutoFit/>
          </a:bodyPr>
          <a:lstStyle/>
          <a:p>
            <a:r>
              <a:rPr lang="zh-CN" altLang="en-US" dirty="0" smtClean="0"/>
              <a:t>研究了定子轭厚对电机性能的影响。</a:t>
            </a:r>
            <a:endParaRPr lang="en-US" altLang="zh-CN" dirty="0" smtClean="0"/>
          </a:p>
          <a:p>
            <a:r>
              <a:rPr lang="zh-CN" altLang="en-US" dirty="0" smtClean="0"/>
              <a:t>定子轭厚在</a:t>
            </a:r>
            <a:r>
              <a:rPr lang="en-US" altLang="zh-CN" dirty="0" smtClean="0"/>
              <a:t>7.15mm</a:t>
            </a:r>
            <a:r>
              <a:rPr lang="zh-CN" altLang="en-US" dirty="0" smtClean="0"/>
              <a:t>时可以取得最大效率。</a:t>
            </a:r>
            <a:endParaRPr lang="en-US" altLang="zh-CN" dirty="0" smtClean="0"/>
          </a:p>
          <a:p>
            <a:r>
              <a:rPr lang="zh-CN" altLang="en-US" dirty="0" smtClean="0"/>
              <a:t>考虑到轭厚过小，电机饱和严重，过载能力变差，最终选择</a:t>
            </a:r>
            <a:r>
              <a:rPr lang="en-US" altLang="zh-CN" dirty="0" smtClean="0"/>
              <a:t>10.65mm</a:t>
            </a:r>
            <a:r>
              <a:rPr lang="zh-CN" altLang="en-US" dirty="0" smtClean="0"/>
              <a:t>。</a:t>
            </a:r>
            <a:endParaRPr lang="en-US" altLang="zh-CN" dirty="0" smtClean="0"/>
          </a:p>
          <a:p>
            <a:r>
              <a:rPr lang="zh-CN" altLang="en-US" dirty="0" smtClean="0"/>
              <a:t>定子轭厚减小，可以多使用铜线，有效降低铜耗。</a:t>
            </a:r>
            <a:endParaRPr lang="zh-CN" altLang="en-US" dirty="0"/>
          </a:p>
        </p:txBody>
      </p:sp>
      <p:sp>
        <p:nvSpPr>
          <p:cNvPr id="17" name="矩形 16"/>
          <p:cNvSpPr/>
          <p:nvPr/>
        </p:nvSpPr>
        <p:spPr>
          <a:xfrm>
            <a:off x="588063" y="1476572"/>
            <a:ext cx="4376683" cy="646331"/>
          </a:xfrm>
          <a:prstGeom prst="rect">
            <a:avLst/>
          </a:prstGeom>
          <a:ln w="28575">
            <a:solidFill>
              <a:srgbClr val="FF0000"/>
            </a:solidFill>
          </a:ln>
        </p:spPr>
        <p:txBody>
          <a:bodyPr wrap="square">
            <a:spAutoFit/>
          </a:bodyPr>
          <a:lstStyle/>
          <a:p>
            <a:r>
              <a:rPr lang="en-US" altLang="zh-CN" dirty="0" smtClean="0"/>
              <a:t>2008</a:t>
            </a:r>
            <a:r>
              <a:rPr lang="zh-CN" altLang="en-US" dirty="0" smtClean="0"/>
              <a:t>，日本</a:t>
            </a:r>
            <a:r>
              <a:rPr lang="en-US" altLang="zh-CN" dirty="0" smtClean="0"/>
              <a:t>Akira Chiba</a:t>
            </a:r>
            <a:r>
              <a:rPr lang="zh-CN" altLang="en-US" dirty="0" smtClean="0"/>
              <a:t>和</a:t>
            </a:r>
            <a:r>
              <a:rPr lang="en-US" altLang="zh-CN" dirty="0" smtClean="0"/>
              <a:t>Tadashi </a:t>
            </a:r>
            <a:r>
              <a:rPr lang="en-US" altLang="zh-CN" dirty="0" err="1" smtClean="0"/>
              <a:t>Fukao</a:t>
            </a:r>
            <a:r>
              <a:rPr lang="zh-CN" altLang="en-US" dirty="0" smtClean="0"/>
              <a:t>课题组对非晶开关磁阻电机进行的研究</a:t>
            </a:r>
            <a:endParaRPr lang="zh-CN" altLang="en-US" dirty="0"/>
          </a:p>
        </p:txBody>
      </p:sp>
      <p:sp>
        <p:nvSpPr>
          <p:cNvPr id="18"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25296144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11" name="圆角矩形 10"/>
          <p:cNvSpPr/>
          <p:nvPr/>
        </p:nvSpPr>
        <p:spPr>
          <a:xfrm>
            <a:off x="531725" y="829230"/>
            <a:ext cx="1728192" cy="3091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dirty="0" smtClean="0"/>
              <a:t>非晶铁芯</a:t>
            </a:r>
            <a:r>
              <a:rPr lang="zh-CN" altLang="en-US" dirty="0" smtClean="0"/>
              <a:t>电机</a:t>
            </a:r>
            <a:r>
              <a:rPr lang="en-US" altLang="zh-CN" dirty="0"/>
              <a:t>9</a:t>
            </a:r>
            <a:endParaRPr lang="zh-CN" altLang="en-US" dirty="0"/>
          </a:p>
        </p:txBody>
      </p:sp>
      <p:pic>
        <p:nvPicPr>
          <p:cNvPr id="12" name="图片 11"/>
          <p:cNvPicPr>
            <a:picLocks noChangeAspect="1"/>
          </p:cNvPicPr>
          <p:nvPr/>
        </p:nvPicPr>
        <p:blipFill>
          <a:blip r:embed="rId2"/>
          <a:stretch>
            <a:fillRect/>
          </a:stretch>
        </p:blipFill>
        <p:spPr>
          <a:xfrm>
            <a:off x="3370337" y="1332199"/>
            <a:ext cx="2848632" cy="2133194"/>
          </a:xfrm>
          <a:prstGeom prst="rect">
            <a:avLst/>
          </a:prstGeom>
        </p:spPr>
      </p:pic>
      <p:pic>
        <p:nvPicPr>
          <p:cNvPr id="13" name="图片 12"/>
          <p:cNvPicPr>
            <a:picLocks noChangeAspect="1"/>
          </p:cNvPicPr>
          <p:nvPr/>
        </p:nvPicPr>
        <p:blipFill>
          <a:blip r:embed="rId3"/>
          <a:stretch>
            <a:fillRect/>
          </a:stretch>
        </p:blipFill>
        <p:spPr>
          <a:xfrm>
            <a:off x="6188731" y="1248829"/>
            <a:ext cx="2792369" cy="2352689"/>
          </a:xfrm>
          <a:prstGeom prst="rect">
            <a:avLst/>
          </a:prstGeom>
        </p:spPr>
      </p:pic>
      <p:pic>
        <p:nvPicPr>
          <p:cNvPr id="14" name="图片 13"/>
          <p:cNvPicPr>
            <a:picLocks noChangeAspect="1"/>
          </p:cNvPicPr>
          <p:nvPr/>
        </p:nvPicPr>
        <p:blipFill>
          <a:blip r:embed="rId4"/>
          <a:stretch>
            <a:fillRect/>
          </a:stretch>
        </p:blipFill>
        <p:spPr>
          <a:xfrm>
            <a:off x="251520" y="3747416"/>
            <a:ext cx="3157465" cy="1920557"/>
          </a:xfrm>
          <a:prstGeom prst="rect">
            <a:avLst/>
          </a:prstGeom>
        </p:spPr>
      </p:pic>
      <p:pic>
        <p:nvPicPr>
          <p:cNvPr id="16" name="图片 15"/>
          <p:cNvPicPr>
            <a:picLocks noChangeAspect="1"/>
          </p:cNvPicPr>
          <p:nvPr/>
        </p:nvPicPr>
        <p:blipFill>
          <a:blip r:embed="rId5"/>
          <a:stretch>
            <a:fillRect/>
          </a:stretch>
        </p:blipFill>
        <p:spPr>
          <a:xfrm>
            <a:off x="6214888" y="3747416"/>
            <a:ext cx="2729519" cy="1848375"/>
          </a:xfrm>
          <a:prstGeom prst="rect">
            <a:avLst/>
          </a:prstGeom>
        </p:spPr>
      </p:pic>
      <p:pic>
        <p:nvPicPr>
          <p:cNvPr id="17" name="图片 16"/>
          <p:cNvPicPr>
            <a:picLocks noChangeAspect="1"/>
          </p:cNvPicPr>
          <p:nvPr/>
        </p:nvPicPr>
        <p:blipFill>
          <a:blip r:embed="rId6"/>
          <a:stretch>
            <a:fillRect/>
          </a:stretch>
        </p:blipFill>
        <p:spPr>
          <a:xfrm>
            <a:off x="3504492" y="3583059"/>
            <a:ext cx="2652689" cy="1870539"/>
          </a:xfrm>
          <a:prstGeom prst="rect">
            <a:avLst/>
          </a:prstGeom>
        </p:spPr>
      </p:pic>
      <p:pic>
        <p:nvPicPr>
          <p:cNvPr id="18" name="图片 17"/>
          <p:cNvPicPr>
            <a:picLocks noChangeAspect="1"/>
          </p:cNvPicPr>
          <p:nvPr/>
        </p:nvPicPr>
        <p:blipFill>
          <a:blip r:embed="rId7"/>
          <a:stretch>
            <a:fillRect/>
          </a:stretch>
        </p:blipFill>
        <p:spPr>
          <a:xfrm>
            <a:off x="519058" y="1162586"/>
            <a:ext cx="2695774" cy="2350464"/>
          </a:xfrm>
          <a:prstGeom prst="rect">
            <a:avLst/>
          </a:prstGeom>
        </p:spPr>
      </p:pic>
      <p:sp>
        <p:nvSpPr>
          <p:cNvPr id="19" name="矩形 18"/>
          <p:cNvSpPr/>
          <p:nvPr/>
        </p:nvSpPr>
        <p:spPr>
          <a:xfrm>
            <a:off x="449596" y="5569413"/>
            <a:ext cx="8704113" cy="369332"/>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The efficiency performance of this test SRM is </a:t>
            </a:r>
            <a:r>
              <a:rPr lang="en-US" altLang="zh-CN" dirty="0" smtClean="0">
                <a:latin typeface="Times New Roman" panose="02020603050405020304" pitchFamily="18" charset="0"/>
                <a:cs typeface="Times New Roman" panose="02020603050405020304" pitchFamily="18" charset="0"/>
              </a:rPr>
              <a:t>competitive with </a:t>
            </a:r>
            <a:r>
              <a:rPr lang="en-US" altLang="zh-CN" dirty="0">
                <a:latin typeface="Times New Roman" panose="02020603050405020304" pitchFamily="18" charset="0"/>
                <a:cs typeface="Times New Roman" panose="02020603050405020304" pitchFamily="18" charset="0"/>
              </a:rPr>
              <a:t>IPM motors.</a:t>
            </a:r>
            <a:endParaRPr lang="zh-CN" altLang="en-US" dirty="0">
              <a:latin typeface="Times New Roman" panose="02020603050405020304" pitchFamily="18" charset="0"/>
              <a:cs typeface="Times New Roman" panose="02020603050405020304" pitchFamily="18" charset="0"/>
            </a:endParaRPr>
          </a:p>
        </p:txBody>
      </p:sp>
      <p:sp>
        <p:nvSpPr>
          <p:cNvPr id="20" name="矩形 19"/>
          <p:cNvSpPr/>
          <p:nvPr/>
        </p:nvSpPr>
        <p:spPr>
          <a:xfrm>
            <a:off x="449596" y="6101475"/>
            <a:ext cx="8467597" cy="461665"/>
          </a:xfrm>
          <a:prstGeom prst="rect">
            <a:avLst/>
          </a:prstGeom>
        </p:spPr>
        <p:txBody>
          <a:bodyPr wrap="square">
            <a:spAutoFit/>
          </a:bodyPr>
          <a:lstStyle/>
          <a:p>
            <a:r>
              <a:rPr lang="en-US" altLang="zh-CN" sz="1200" dirty="0" smtClean="0">
                <a:solidFill>
                  <a:srgbClr val="404040"/>
                </a:solidFill>
                <a:latin typeface="Arial" panose="020B0604020202020204" pitchFamily="34" charset="0"/>
              </a:rPr>
              <a:t>【1】Chiba </a:t>
            </a:r>
            <a:r>
              <a:rPr lang="en-US" altLang="zh-CN" sz="1200" dirty="0">
                <a:solidFill>
                  <a:srgbClr val="404040"/>
                </a:solidFill>
                <a:latin typeface="Arial" panose="020B0604020202020204" pitchFamily="34" charset="0"/>
              </a:rPr>
              <a:t>A, Hayashi H, Nakamura K, et al. Test Results of an SRM Made From a Layered Block of Heat-Treated Amorphous Alloys[J]. IEEE Transactions on Industry Applications, 2008, 44(3): 699-706.</a:t>
            </a:r>
            <a:endParaRPr lang="zh-CN" altLang="en-US" sz="1200" dirty="0"/>
          </a:p>
        </p:txBody>
      </p:sp>
      <p:sp>
        <p:nvSpPr>
          <p:cNvPr id="15"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38008901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11" name="圆角矩形 10"/>
          <p:cNvSpPr/>
          <p:nvPr/>
        </p:nvSpPr>
        <p:spPr>
          <a:xfrm>
            <a:off x="557076" y="845827"/>
            <a:ext cx="1854684" cy="3091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dirty="0" smtClean="0"/>
              <a:t>非晶铁芯</a:t>
            </a:r>
            <a:r>
              <a:rPr lang="zh-CN" altLang="en-US" dirty="0" smtClean="0"/>
              <a:t>电机</a:t>
            </a:r>
            <a:r>
              <a:rPr lang="en-US" altLang="zh-CN" dirty="0" smtClean="0"/>
              <a:t>10</a:t>
            </a:r>
            <a:endParaRPr lang="zh-CN" altLang="en-US" dirty="0"/>
          </a:p>
        </p:txBody>
      </p:sp>
      <p:pic>
        <p:nvPicPr>
          <p:cNvPr id="7" name="图片 6"/>
          <p:cNvPicPr>
            <a:picLocks noChangeAspect="1"/>
          </p:cNvPicPr>
          <p:nvPr/>
        </p:nvPicPr>
        <p:blipFill>
          <a:blip r:embed="rId2"/>
          <a:stretch>
            <a:fillRect/>
          </a:stretch>
        </p:blipFill>
        <p:spPr>
          <a:xfrm>
            <a:off x="4631250" y="1116926"/>
            <a:ext cx="4333237" cy="2821795"/>
          </a:xfrm>
          <a:prstGeom prst="rect">
            <a:avLst/>
          </a:prstGeom>
        </p:spPr>
      </p:pic>
      <p:pic>
        <p:nvPicPr>
          <p:cNvPr id="12" name="图片 11"/>
          <p:cNvPicPr>
            <a:picLocks noChangeAspect="1"/>
          </p:cNvPicPr>
          <p:nvPr/>
        </p:nvPicPr>
        <p:blipFill>
          <a:blip r:embed="rId3"/>
          <a:stretch>
            <a:fillRect/>
          </a:stretch>
        </p:blipFill>
        <p:spPr>
          <a:xfrm>
            <a:off x="532107" y="2244329"/>
            <a:ext cx="4099143" cy="1681934"/>
          </a:xfrm>
          <a:prstGeom prst="rect">
            <a:avLst/>
          </a:prstGeom>
        </p:spPr>
      </p:pic>
      <p:pic>
        <p:nvPicPr>
          <p:cNvPr id="13" name="图片 12"/>
          <p:cNvPicPr>
            <a:picLocks noChangeAspect="1"/>
          </p:cNvPicPr>
          <p:nvPr/>
        </p:nvPicPr>
        <p:blipFill>
          <a:blip r:embed="rId4"/>
          <a:stretch>
            <a:fillRect/>
          </a:stretch>
        </p:blipFill>
        <p:spPr>
          <a:xfrm>
            <a:off x="557076" y="4012540"/>
            <a:ext cx="8335403" cy="2414475"/>
          </a:xfrm>
          <a:prstGeom prst="rect">
            <a:avLst/>
          </a:prstGeom>
        </p:spPr>
      </p:pic>
      <p:sp>
        <p:nvSpPr>
          <p:cNvPr id="15" name="矩形 14"/>
          <p:cNvSpPr/>
          <p:nvPr/>
        </p:nvSpPr>
        <p:spPr>
          <a:xfrm>
            <a:off x="557076" y="1377749"/>
            <a:ext cx="4089217" cy="646331"/>
          </a:xfrm>
          <a:prstGeom prst="rect">
            <a:avLst/>
          </a:prstGeom>
          <a:ln w="28575">
            <a:solidFill>
              <a:srgbClr val="FF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t>2009</a:t>
            </a:r>
            <a:r>
              <a:rPr lang="zh-CN" altLang="en-US" dirty="0" smtClean="0"/>
              <a:t>，</a:t>
            </a:r>
            <a:r>
              <a:rPr lang="zh-CN" altLang="en-US" dirty="0" smtClean="0"/>
              <a:t>日本</a:t>
            </a:r>
            <a:r>
              <a:rPr lang="en-US" altLang="zh-CN" dirty="0" smtClean="0"/>
              <a:t>Akira Chiba</a:t>
            </a:r>
            <a:r>
              <a:rPr lang="zh-CN" altLang="en-US" dirty="0" smtClean="0"/>
              <a:t>和</a:t>
            </a:r>
            <a:r>
              <a:rPr lang="en-US" altLang="zh-CN" dirty="0" smtClean="0"/>
              <a:t>Tadashi </a:t>
            </a:r>
            <a:r>
              <a:rPr lang="en-US" altLang="zh-CN" dirty="0" err="1" smtClean="0"/>
              <a:t>Fukao</a:t>
            </a:r>
            <a:r>
              <a:rPr lang="zh-CN" altLang="en-US" dirty="0" smtClean="0"/>
              <a:t>课题组对</a:t>
            </a:r>
            <a:r>
              <a:rPr lang="zh-CN" altLang="en-US" dirty="0" smtClean="0"/>
              <a:t>非晶开关磁阻</a:t>
            </a:r>
            <a:r>
              <a:rPr lang="zh-CN" altLang="en-US" dirty="0" smtClean="0"/>
              <a:t>电机的研究。</a:t>
            </a:r>
            <a:endParaRPr lang="zh-CN" altLang="en-US" dirty="0"/>
          </a:p>
        </p:txBody>
      </p:sp>
      <p:sp>
        <p:nvSpPr>
          <p:cNvPr id="10"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4919505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6" name="图片 5"/>
          <p:cNvPicPr>
            <a:picLocks noChangeAspect="1"/>
          </p:cNvPicPr>
          <p:nvPr/>
        </p:nvPicPr>
        <p:blipFill>
          <a:blip r:embed="rId2"/>
          <a:stretch>
            <a:fillRect/>
          </a:stretch>
        </p:blipFill>
        <p:spPr>
          <a:xfrm>
            <a:off x="611560" y="1387632"/>
            <a:ext cx="2664296" cy="1925752"/>
          </a:xfrm>
          <a:prstGeom prst="rect">
            <a:avLst/>
          </a:prstGeom>
        </p:spPr>
      </p:pic>
      <p:pic>
        <p:nvPicPr>
          <p:cNvPr id="3" name="图片 2"/>
          <p:cNvPicPr>
            <a:picLocks noChangeAspect="1"/>
          </p:cNvPicPr>
          <p:nvPr/>
        </p:nvPicPr>
        <p:blipFill>
          <a:blip r:embed="rId3"/>
          <a:stretch>
            <a:fillRect/>
          </a:stretch>
        </p:blipFill>
        <p:spPr>
          <a:xfrm>
            <a:off x="3344418" y="1296235"/>
            <a:ext cx="2693768" cy="2094575"/>
          </a:xfrm>
          <a:prstGeom prst="rect">
            <a:avLst/>
          </a:prstGeom>
        </p:spPr>
      </p:pic>
      <p:pic>
        <p:nvPicPr>
          <p:cNvPr id="7" name="图片 6"/>
          <p:cNvPicPr>
            <a:picLocks noChangeAspect="1"/>
          </p:cNvPicPr>
          <p:nvPr/>
        </p:nvPicPr>
        <p:blipFill>
          <a:blip r:embed="rId4"/>
          <a:stretch>
            <a:fillRect/>
          </a:stretch>
        </p:blipFill>
        <p:spPr>
          <a:xfrm>
            <a:off x="6156176" y="1387632"/>
            <a:ext cx="2736304" cy="2003179"/>
          </a:xfrm>
          <a:prstGeom prst="rect">
            <a:avLst/>
          </a:prstGeom>
        </p:spPr>
      </p:pic>
      <p:pic>
        <p:nvPicPr>
          <p:cNvPr id="8" name="图片 7"/>
          <p:cNvPicPr>
            <a:picLocks noChangeAspect="1"/>
          </p:cNvPicPr>
          <p:nvPr/>
        </p:nvPicPr>
        <p:blipFill>
          <a:blip r:embed="rId5"/>
          <a:stretch>
            <a:fillRect/>
          </a:stretch>
        </p:blipFill>
        <p:spPr>
          <a:xfrm>
            <a:off x="6118829" y="3657504"/>
            <a:ext cx="2820740" cy="2259070"/>
          </a:xfrm>
          <a:prstGeom prst="rect">
            <a:avLst/>
          </a:prstGeom>
        </p:spPr>
      </p:pic>
      <p:pic>
        <p:nvPicPr>
          <p:cNvPr id="9" name="图片 8"/>
          <p:cNvPicPr>
            <a:picLocks noChangeAspect="1"/>
          </p:cNvPicPr>
          <p:nvPr/>
        </p:nvPicPr>
        <p:blipFill>
          <a:blip r:embed="rId6"/>
          <a:stretch>
            <a:fillRect/>
          </a:stretch>
        </p:blipFill>
        <p:spPr>
          <a:xfrm>
            <a:off x="3344418" y="3882503"/>
            <a:ext cx="2693768" cy="2126637"/>
          </a:xfrm>
          <a:prstGeom prst="rect">
            <a:avLst/>
          </a:prstGeom>
        </p:spPr>
      </p:pic>
      <p:sp>
        <p:nvSpPr>
          <p:cNvPr id="10" name="文本框 9"/>
          <p:cNvSpPr txBox="1"/>
          <p:nvPr/>
        </p:nvSpPr>
        <p:spPr>
          <a:xfrm>
            <a:off x="815503" y="3882503"/>
            <a:ext cx="2448272" cy="2031325"/>
          </a:xfrm>
          <a:prstGeom prst="rect">
            <a:avLst/>
          </a:prstGeom>
          <a:noFill/>
        </p:spPr>
        <p:txBody>
          <a:bodyPr wrap="square" rtlCol="0">
            <a:spAutoFit/>
          </a:bodyPr>
          <a:lstStyle/>
          <a:p>
            <a:r>
              <a:rPr lang="en-US" altLang="zh-CN" dirty="0" smtClean="0"/>
              <a:t>SC-55</a:t>
            </a:r>
            <a:r>
              <a:rPr lang="zh-CN" altLang="en-US" dirty="0" smtClean="0"/>
              <a:t>比</a:t>
            </a:r>
            <a:r>
              <a:rPr lang="en-US" altLang="zh-CN" dirty="0" smtClean="0"/>
              <a:t>SC-48</a:t>
            </a:r>
            <a:r>
              <a:rPr lang="zh-CN" altLang="en-US" dirty="0" smtClean="0"/>
              <a:t>效率提高</a:t>
            </a:r>
            <a:r>
              <a:rPr lang="en-US" altLang="zh-CN" dirty="0" smtClean="0"/>
              <a:t>1%</a:t>
            </a:r>
            <a:r>
              <a:rPr lang="zh-CN" altLang="en-US" dirty="0" smtClean="0"/>
              <a:t>，说明增加槽填充率可以提高效率。</a:t>
            </a:r>
            <a:endParaRPr lang="en-US" altLang="zh-CN" dirty="0" smtClean="0"/>
          </a:p>
          <a:p>
            <a:endParaRPr lang="en-US" altLang="zh-CN" dirty="0"/>
          </a:p>
          <a:p>
            <a:r>
              <a:rPr lang="zh-CN" altLang="en-US" dirty="0" smtClean="0"/>
              <a:t>非晶铁芯制作成本过高，可考虑采用高硅电工钢。</a:t>
            </a:r>
            <a:endParaRPr lang="zh-CN" altLang="en-US" dirty="0"/>
          </a:p>
        </p:txBody>
      </p:sp>
      <p:sp>
        <p:nvSpPr>
          <p:cNvPr id="11" name="矩形 10"/>
          <p:cNvSpPr/>
          <p:nvPr/>
        </p:nvSpPr>
        <p:spPr>
          <a:xfrm>
            <a:off x="671487" y="6075566"/>
            <a:ext cx="8220993" cy="461665"/>
          </a:xfrm>
          <a:prstGeom prst="rect">
            <a:avLst/>
          </a:prstGeom>
        </p:spPr>
        <p:txBody>
          <a:bodyPr wrap="square">
            <a:spAutoFit/>
          </a:bodyPr>
          <a:lstStyle/>
          <a:p>
            <a:r>
              <a:rPr lang="en-US" altLang="zh-CN" sz="1200" dirty="0" smtClean="0">
                <a:solidFill>
                  <a:srgbClr val="404040"/>
                </a:solidFill>
                <a:latin typeface="Arial" panose="020B0604020202020204" pitchFamily="34" charset="0"/>
              </a:rPr>
              <a:t>【1】Hayashi </a:t>
            </a:r>
            <a:r>
              <a:rPr lang="en-US" altLang="zh-CN" sz="1200" dirty="0">
                <a:solidFill>
                  <a:srgbClr val="404040"/>
                </a:solidFill>
                <a:latin typeface="Arial" panose="020B0604020202020204" pitchFamily="34" charset="0"/>
              </a:rPr>
              <a:t>H, Nakamura K, Chiba A, et al. Efficiency Improvements of Switched Reluctance Motors With High-Quality Iron Steel and Enhanced Conductor Slot Fill[J]. IEEE Transactions on Energy Conversion, 2009, 24(4): 819-825.</a:t>
            </a:r>
            <a:endParaRPr lang="zh-CN" altLang="en-US" sz="1200" dirty="0"/>
          </a:p>
        </p:txBody>
      </p:sp>
      <p:sp>
        <p:nvSpPr>
          <p:cNvPr id="12"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4253170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13" name="文本框 12"/>
          <p:cNvSpPr txBox="1"/>
          <p:nvPr/>
        </p:nvSpPr>
        <p:spPr>
          <a:xfrm>
            <a:off x="498759" y="1511572"/>
            <a:ext cx="4289265" cy="923330"/>
          </a:xfrm>
          <a:prstGeom prst="rect">
            <a:avLst/>
          </a:prstGeom>
          <a:noFill/>
          <a:ln w="28575">
            <a:solidFill>
              <a:srgbClr val="FF0000"/>
            </a:solidFill>
          </a:ln>
        </p:spPr>
        <p:txBody>
          <a:bodyPr wrap="square" rtlCol="0">
            <a:spAutoFit/>
          </a:bodyPr>
          <a:lstStyle/>
          <a:p>
            <a:r>
              <a:rPr lang="en-US" altLang="zh-CN" dirty="0" smtClean="0"/>
              <a:t>2006</a:t>
            </a:r>
            <a:r>
              <a:rPr lang="zh-CN" altLang="en-US" dirty="0" smtClean="0"/>
              <a:t>年澳大利亚</a:t>
            </a:r>
            <a:r>
              <a:rPr lang="en-US" altLang="zh-CN" dirty="0" smtClean="0"/>
              <a:t>Adelaide</a:t>
            </a:r>
            <a:r>
              <a:rPr lang="zh-CN" altLang="en-US" dirty="0" smtClean="0"/>
              <a:t>大学</a:t>
            </a:r>
            <a:r>
              <a:rPr lang="en-US" altLang="zh-CN" dirty="0" smtClean="0"/>
              <a:t>Wen </a:t>
            </a:r>
            <a:r>
              <a:rPr lang="en-US" altLang="zh-CN" dirty="0" err="1" smtClean="0"/>
              <a:t>L.Soong</a:t>
            </a:r>
            <a:endParaRPr lang="en-US" altLang="zh-CN" dirty="0" smtClean="0"/>
          </a:p>
          <a:p>
            <a:r>
              <a:rPr lang="zh-CN" altLang="en-US" dirty="0" smtClean="0"/>
              <a:t>教授团队对一种非晶三相轴向磁通</a:t>
            </a:r>
            <a:r>
              <a:rPr lang="zh-CN" altLang="en-US" dirty="0" smtClean="0"/>
              <a:t>永磁无刷</a:t>
            </a:r>
            <a:r>
              <a:rPr lang="zh-CN" altLang="en-US" dirty="0" smtClean="0"/>
              <a:t>同步电机进行了研究</a:t>
            </a:r>
            <a:endParaRPr lang="zh-CN" altLang="en-US" dirty="0"/>
          </a:p>
        </p:txBody>
      </p:sp>
      <p:pic>
        <p:nvPicPr>
          <p:cNvPr id="14" name="图片 13"/>
          <p:cNvPicPr>
            <a:picLocks noChangeAspect="1"/>
          </p:cNvPicPr>
          <p:nvPr/>
        </p:nvPicPr>
        <p:blipFill>
          <a:blip r:embed="rId2"/>
          <a:stretch>
            <a:fillRect/>
          </a:stretch>
        </p:blipFill>
        <p:spPr>
          <a:xfrm>
            <a:off x="573858" y="3916975"/>
            <a:ext cx="2266950" cy="2019300"/>
          </a:xfrm>
          <a:prstGeom prst="rect">
            <a:avLst/>
          </a:prstGeom>
        </p:spPr>
      </p:pic>
      <p:pic>
        <p:nvPicPr>
          <p:cNvPr id="15" name="图片 14"/>
          <p:cNvPicPr>
            <a:picLocks noChangeAspect="1"/>
          </p:cNvPicPr>
          <p:nvPr/>
        </p:nvPicPr>
        <p:blipFill>
          <a:blip r:embed="rId3"/>
          <a:stretch>
            <a:fillRect/>
          </a:stretch>
        </p:blipFill>
        <p:spPr>
          <a:xfrm>
            <a:off x="2908579" y="3898311"/>
            <a:ext cx="2171700" cy="2028825"/>
          </a:xfrm>
          <a:prstGeom prst="rect">
            <a:avLst/>
          </a:prstGeom>
        </p:spPr>
      </p:pic>
      <p:pic>
        <p:nvPicPr>
          <p:cNvPr id="17" name="图片 16"/>
          <p:cNvPicPr>
            <a:picLocks noChangeAspect="1"/>
          </p:cNvPicPr>
          <p:nvPr/>
        </p:nvPicPr>
        <p:blipFill>
          <a:blip r:embed="rId4"/>
          <a:stretch>
            <a:fillRect/>
          </a:stretch>
        </p:blipFill>
        <p:spPr>
          <a:xfrm>
            <a:off x="5004048" y="1088976"/>
            <a:ext cx="3923488" cy="4989781"/>
          </a:xfrm>
          <a:prstGeom prst="rect">
            <a:avLst/>
          </a:prstGeom>
        </p:spPr>
      </p:pic>
      <p:sp>
        <p:nvSpPr>
          <p:cNvPr id="18" name="文本框 17"/>
          <p:cNvSpPr txBox="1"/>
          <p:nvPr/>
        </p:nvSpPr>
        <p:spPr>
          <a:xfrm>
            <a:off x="471941" y="2685422"/>
            <a:ext cx="4460099" cy="1200329"/>
          </a:xfrm>
          <a:prstGeom prst="rect">
            <a:avLst/>
          </a:prstGeom>
          <a:noFill/>
        </p:spPr>
        <p:txBody>
          <a:bodyPr wrap="square" rtlCol="0">
            <a:spAutoFit/>
          </a:bodyPr>
          <a:lstStyle/>
          <a:p>
            <a:r>
              <a:rPr lang="zh-CN" altLang="en-US" dirty="0" smtClean="0"/>
              <a:t>研究了转子永磁体的形状和分布方式以及轴向气隙长度对电机性能的影响。首先进行了仿真，然后通过一台</a:t>
            </a:r>
            <a:r>
              <a:rPr lang="en-US" altLang="zh-CN" dirty="0" smtClean="0"/>
              <a:t>AMM</a:t>
            </a:r>
            <a:r>
              <a:rPr lang="zh-CN" altLang="en-US" dirty="0" smtClean="0"/>
              <a:t>与一台</a:t>
            </a:r>
            <a:r>
              <a:rPr lang="en-US" altLang="zh-CN" dirty="0" smtClean="0"/>
              <a:t>SMC</a:t>
            </a:r>
            <a:r>
              <a:rPr lang="zh-CN" altLang="en-US" dirty="0" smtClean="0"/>
              <a:t>电机进行对比试验。</a:t>
            </a:r>
            <a:endParaRPr lang="zh-CN" altLang="en-US" dirty="0"/>
          </a:p>
        </p:txBody>
      </p:sp>
      <p:sp>
        <p:nvSpPr>
          <p:cNvPr id="19" name="文本框 18"/>
          <p:cNvSpPr txBox="1"/>
          <p:nvPr/>
        </p:nvSpPr>
        <p:spPr>
          <a:xfrm>
            <a:off x="662913" y="5920464"/>
            <a:ext cx="4205593" cy="369332"/>
          </a:xfrm>
          <a:prstGeom prst="rect">
            <a:avLst/>
          </a:prstGeom>
          <a:noFill/>
        </p:spPr>
        <p:txBody>
          <a:bodyPr wrap="square" rtlCol="0">
            <a:spAutoFit/>
          </a:bodyPr>
          <a:lstStyle/>
          <a:p>
            <a:r>
              <a:rPr lang="zh-CN" altLang="en-US" dirty="0" smtClean="0"/>
              <a:t>外径</a:t>
            </a:r>
            <a:r>
              <a:rPr lang="en-US" altLang="zh-CN" dirty="0" smtClean="0"/>
              <a:t>32mm</a:t>
            </a:r>
            <a:r>
              <a:rPr lang="zh-CN" altLang="en-US" dirty="0" smtClean="0"/>
              <a:t>，内径</a:t>
            </a:r>
            <a:r>
              <a:rPr lang="en-US" altLang="zh-CN" dirty="0" smtClean="0"/>
              <a:t>11mm</a:t>
            </a:r>
            <a:r>
              <a:rPr lang="zh-CN" altLang="en-US" dirty="0" smtClean="0"/>
              <a:t>，厚度</a:t>
            </a:r>
            <a:r>
              <a:rPr lang="en-US" altLang="zh-CN" dirty="0" smtClean="0"/>
              <a:t>13mm</a:t>
            </a:r>
            <a:endParaRPr lang="zh-CN" altLang="en-US" dirty="0"/>
          </a:p>
        </p:txBody>
      </p:sp>
      <p:sp>
        <p:nvSpPr>
          <p:cNvPr id="12" name="圆角矩形 11"/>
          <p:cNvSpPr/>
          <p:nvPr/>
        </p:nvSpPr>
        <p:spPr>
          <a:xfrm>
            <a:off x="471941" y="951595"/>
            <a:ext cx="1939819" cy="3258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非晶铁芯</a:t>
            </a:r>
            <a:r>
              <a:rPr lang="zh-CN" altLang="en-US" dirty="0" smtClean="0"/>
              <a:t>电机</a:t>
            </a:r>
            <a:r>
              <a:rPr lang="en-US" altLang="zh-CN" dirty="0" smtClean="0"/>
              <a:t>11</a:t>
            </a:r>
            <a:endParaRPr lang="zh-CN" altLang="en-US" dirty="0"/>
          </a:p>
        </p:txBody>
      </p:sp>
      <p:sp>
        <p:nvSpPr>
          <p:cNvPr id="16"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42425463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12" name="图片 11"/>
          <p:cNvPicPr>
            <a:picLocks noChangeAspect="1"/>
          </p:cNvPicPr>
          <p:nvPr/>
        </p:nvPicPr>
        <p:blipFill>
          <a:blip r:embed="rId2"/>
          <a:stretch>
            <a:fillRect/>
          </a:stretch>
        </p:blipFill>
        <p:spPr>
          <a:xfrm>
            <a:off x="2339752" y="1554286"/>
            <a:ext cx="5088472" cy="4339777"/>
          </a:xfrm>
          <a:prstGeom prst="rect">
            <a:avLst/>
          </a:prstGeom>
        </p:spPr>
      </p:pic>
      <p:sp>
        <p:nvSpPr>
          <p:cNvPr id="13" name="矩形 12"/>
          <p:cNvSpPr/>
          <p:nvPr/>
        </p:nvSpPr>
        <p:spPr>
          <a:xfrm>
            <a:off x="765473" y="6051543"/>
            <a:ext cx="8352928" cy="461665"/>
          </a:xfrm>
          <a:prstGeom prst="rect">
            <a:avLst/>
          </a:prstGeom>
        </p:spPr>
        <p:txBody>
          <a:bodyPr wrap="square">
            <a:spAutoFit/>
          </a:bodyPr>
          <a:lstStyle/>
          <a:p>
            <a:r>
              <a:rPr lang="en-US" altLang="zh-CN" sz="1200" dirty="0" smtClean="0">
                <a:solidFill>
                  <a:srgbClr val="000000"/>
                </a:solidFill>
                <a:latin typeface="Arial" panose="020B0604020202020204" pitchFamily="34" charset="0"/>
              </a:rPr>
              <a:t>【1】Liew </a:t>
            </a:r>
            <a:r>
              <a:rPr lang="en-US" altLang="zh-CN" sz="1200" dirty="0">
                <a:solidFill>
                  <a:srgbClr val="000000"/>
                </a:solidFill>
                <a:latin typeface="Arial" panose="020B0604020202020204" pitchFamily="34" charset="0"/>
              </a:rPr>
              <a:t>G S, </a:t>
            </a:r>
            <a:r>
              <a:rPr lang="en-US" altLang="zh-CN" sz="1200" dirty="0" err="1">
                <a:solidFill>
                  <a:srgbClr val="000000"/>
                </a:solidFill>
                <a:latin typeface="Arial" panose="020B0604020202020204" pitchFamily="34" charset="0"/>
              </a:rPr>
              <a:t>Ertugrul</a:t>
            </a:r>
            <a:r>
              <a:rPr lang="en-US" altLang="zh-CN" sz="1200" dirty="0">
                <a:solidFill>
                  <a:srgbClr val="000000"/>
                </a:solidFill>
                <a:latin typeface="Arial" panose="020B0604020202020204" pitchFamily="34" charset="0"/>
              </a:rPr>
              <a:t> N, Wen L S, et al. An Investigation of Advanced Magnetic Materials for Axial Field Brushless Permanent Magnet Motor Drives for Automotive Applications[C]// 2006:1-7.</a:t>
            </a:r>
            <a:endParaRPr lang="zh-CN" altLang="en-US" sz="1200" dirty="0"/>
          </a:p>
        </p:txBody>
      </p:sp>
      <p:sp>
        <p:nvSpPr>
          <p:cNvPr id="8" name="圆角矩形 7"/>
          <p:cNvSpPr/>
          <p:nvPr/>
        </p:nvSpPr>
        <p:spPr>
          <a:xfrm>
            <a:off x="471941" y="951595"/>
            <a:ext cx="1867811" cy="3258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非晶铁芯</a:t>
            </a:r>
            <a:r>
              <a:rPr lang="zh-CN" altLang="en-US" dirty="0" smtClean="0"/>
              <a:t>电机</a:t>
            </a:r>
            <a:r>
              <a:rPr lang="en-US" altLang="zh-CN" dirty="0" smtClean="0"/>
              <a:t>11</a:t>
            </a:r>
            <a:endParaRPr lang="zh-CN" altLang="en-US" dirty="0"/>
          </a:p>
        </p:txBody>
      </p:sp>
      <p:sp>
        <p:nvSpPr>
          <p:cNvPr id="10"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3964990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3" name="图片 2"/>
          <p:cNvPicPr>
            <a:picLocks noChangeAspect="1"/>
          </p:cNvPicPr>
          <p:nvPr/>
        </p:nvPicPr>
        <p:blipFill>
          <a:blip r:embed="rId2"/>
          <a:stretch>
            <a:fillRect/>
          </a:stretch>
        </p:blipFill>
        <p:spPr>
          <a:xfrm>
            <a:off x="4067944" y="1292050"/>
            <a:ext cx="4498422" cy="2268950"/>
          </a:xfrm>
          <a:prstGeom prst="rect">
            <a:avLst/>
          </a:prstGeom>
        </p:spPr>
      </p:pic>
      <p:pic>
        <p:nvPicPr>
          <p:cNvPr id="6" name="图片 5"/>
          <p:cNvPicPr>
            <a:picLocks noChangeAspect="1"/>
          </p:cNvPicPr>
          <p:nvPr/>
        </p:nvPicPr>
        <p:blipFill>
          <a:blip r:embed="rId3"/>
          <a:stretch>
            <a:fillRect/>
          </a:stretch>
        </p:blipFill>
        <p:spPr>
          <a:xfrm>
            <a:off x="4067944" y="3857911"/>
            <a:ext cx="4498422" cy="2310623"/>
          </a:xfrm>
          <a:prstGeom prst="rect">
            <a:avLst/>
          </a:prstGeom>
        </p:spPr>
      </p:pic>
      <p:pic>
        <p:nvPicPr>
          <p:cNvPr id="7" name="图片 6"/>
          <p:cNvPicPr>
            <a:picLocks noChangeAspect="1"/>
          </p:cNvPicPr>
          <p:nvPr/>
        </p:nvPicPr>
        <p:blipFill>
          <a:blip r:embed="rId4"/>
          <a:stretch>
            <a:fillRect/>
          </a:stretch>
        </p:blipFill>
        <p:spPr>
          <a:xfrm>
            <a:off x="460062" y="4370419"/>
            <a:ext cx="3094406" cy="1465815"/>
          </a:xfrm>
          <a:prstGeom prst="rect">
            <a:avLst/>
          </a:prstGeom>
        </p:spPr>
      </p:pic>
      <p:sp>
        <p:nvSpPr>
          <p:cNvPr id="8" name="文本框 7"/>
          <p:cNvSpPr txBox="1"/>
          <p:nvPr/>
        </p:nvSpPr>
        <p:spPr>
          <a:xfrm>
            <a:off x="527370" y="3055247"/>
            <a:ext cx="3403961" cy="1200329"/>
          </a:xfrm>
          <a:prstGeom prst="rect">
            <a:avLst/>
          </a:prstGeom>
          <a:noFill/>
        </p:spPr>
        <p:txBody>
          <a:bodyPr wrap="square" rtlCol="0">
            <a:spAutoFit/>
          </a:bodyPr>
          <a:lstStyle/>
          <a:p>
            <a:r>
              <a:rPr lang="en-US" altLang="zh-CN" dirty="0" smtClean="0"/>
              <a:t>4</a:t>
            </a:r>
            <a:r>
              <a:rPr lang="zh-CN" altLang="en-US" dirty="0" smtClean="0"/>
              <a:t>极</a:t>
            </a:r>
            <a:r>
              <a:rPr lang="zh-CN" altLang="en-US" dirty="0" smtClean="0"/>
              <a:t>，集中绕组造成低的</a:t>
            </a:r>
            <a:r>
              <a:rPr lang="en-US" altLang="zh-CN" dirty="0" smtClean="0"/>
              <a:t>pitch factor</a:t>
            </a:r>
            <a:r>
              <a:rPr lang="zh-CN" altLang="en-US" dirty="0" smtClean="0"/>
              <a:t>（</a:t>
            </a:r>
            <a:r>
              <a:rPr lang="en-US" altLang="zh-CN" dirty="0" smtClean="0"/>
              <a:t>0.5</a:t>
            </a:r>
            <a:r>
              <a:rPr lang="zh-CN" altLang="en-US" dirty="0" smtClean="0"/>
              <a:t>），同时，极数少，容易导致定子和转子背铁的</a:t>
            </a:r>
            <a:r>
              <a:rPr lang="zh-CN" altLang="en-US" dirty="0" smtClean="0"/>
              <a:t>饱和</a:t>
            </a:r>
            <a:endParaRPr lang="en-US" altLang="zh-CN" dirty="0" smtClean="0"/>
          </a:p>
          <a:p>
            <a:r>
              <a:rPr lang="zh-CN" altLang="en-US" dirty="0" smtClean="0"/>
              <a:t>研究</a:t>
            </a:r>
            <a:r>
              <a:rPr lang="en-US" altLang="zh-CN" dirty="0" smtClean="0"/>
              <a:t>10</a:t>
            </a:r>
            <a:r>
              <a:rPr lang="zh-CN" altLang="en-US" dirty="0" smtClean="0"/>
              <a:t>极</a:t>
            </a:r>
            <a:r>
              <a:rPr lang="zh-CN" altLang="en-US" dirty="0" smtClean="0"/>
              <a:t>结构</a:t>
            </a:r>
            <a:endParaRPr lang="zh-CN" altLang="en-US" dirty="0"/>
          </a:p>
        </p:txBody>
      </p:sp>
      <p:sp>
        <p:nvSpPr>
          <p:cNvPr id="11" name="文本框 10"/>
          <p:cNvSpPr txBox="1"/>
          <p:nvPr/>
        </p:nvSpPr>
        <p:spPr>
          <a:xfrm>
            <a:off x="527370" y="1628800"/>
            <a:ext cx="3189520" cy="923330"/>
          </a:xfrm>
          <a:prstGeom prst="rect">
            <a:avLst/>
          </a:prstGeom>
          <a:noFill/>
          <a:ln w="28575">
            <a:solidFill>
              <a:srgbClr val="FF0000"/>
            </a:solidFill>
          </a:ln>
        </p:spPr>
        <p:txBody>
          <a:bodyPr wrap="square" rtlCol="0">
            <a:spAutoFit/>
          </a:bodyPr>
          <a:lstStyle/>
          <a:p>
            <a:r>
              <a:rPr lang="en-US" altLang="zh-CN" dirty="0" smtClean="0"/>
              <a:t>2010</a:t>
            </a:r>
            <a:r>
              <a:rPr lang="zh-CN" altLang="en-US" dirty="0" smtClean="0"/>
              <a:t>年，</a:t>
            </a:r>
            <a:r>
              <a:rPr lang="en-US" altLang="zh-CN" dirty="0"/>
              <a:t> Wen </a:t>
            </a:r>
            <a:r>
              <a:rPr lang="en-US" altLang="zh-CN" dirty="0" err="1" smtClean="0"/>
              <a:t>L.Soong</a:t>
            </a:r>
            <a:r>
              <a:rPr lang="zh-CN" altLang="en-US" dirty="0" smtClean="0"/>
              <a:t>教授团队对相似结构的非晶电机进行了深入的研究</a:t>
            </a:r>
            <a:endParaRPr lang="zh-CN" altLang="en-US" dirty="0"/>
          </a:p>
        </p:txBody>
      </p:sp>
      <p:sp>
        <p:nvSpPr>
          <p:cNvPr id="12" name="圆角矩形 11"/>
          <p:cNvSpPr/>
          <p:nvPr/>
        </p:nvSpPr>
        <p:spPr>
          <a:xfrm>
            <a:off x="471941" y="951595"/>
            <a:ext cx="1939819" cy="3258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非晶铁芯</a:t>
            </a:r>
            <a:r>
              <a:rPr lang="zh-CN" altLang="en-US" dirty="0" smtClean="0"/>
              <a:t>电机</a:t>
            </a:r>
            <a:r>
              <a:rPr lang="en-US" altLang="zh-CN" dirty="0" smtClean="0"/>
              <a:t>12</a:t>
            </a:r>
            <a:endParaRPr lang="zh-CN" altLang="en-US" dirty="0"/>
          </a:p>
        </p:txBody>
      </p:sp>
      <p:sp>
        <p:nvSpPr>
          <p:cNvPr id="13"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13409686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6" name="图片 5"/>
          <p:cNvPicPr>
            <a:picLocks noChangeAspect="1"/>
          </p:cNvPicPr>
          <p:nvPr/>
        </p:nvPicPr>
        <p:blipFill>
          <a:blip r:embed="rId2"/>
          <a:stretch>
            <a:fillRect/>
          </a:stretch>
        </p:blipFill>
        <p:spPr>
          <a:xfrm>
            <a:off x="464227" y="1410939"/>
            <a:ext cx="3168352" cy="2048161"/>
          </a:xfrm>
          <a:prstGeom prst="rect">
            <a:avLst/>
          </a:prstGeom>
        </p:spPr>
      </p:pic>
      <p:sp>
        <p:nvSpPr>
          <p:cNvPr id="7" name="矩形 6"/>
          <p:cNvSpPr/>
          <p:nvPr/>
        </p:nvSpPr>
        <p:spPr>
          <a:xfrm>
            <a:off x="0" y="5874874"/>
            <a:ext cx="9143999" cy="646331"/>
          </a:xfrm>
          <a:prstGeom prst="rect">
            <a:avLst/>
          </a:prstGeom>
        </p:spPr>
        <p:txBody>
          <a:bodyPr wrap="square">
            <a:spAutoFit/>
          </a:bodyPr>
          <a:lstStyle/>
          <a:p>
            <a:r>
              <a:rPr lang="en-US" altLang="zh-CN" sz="1200" dirty="0" smtClean="0">
                <a:latin typeface="Times New Roman" panose="02020603050405020304" pitchFamily="18" charset="0"/>
                <a:cs typeface="Times New Roman" panose="02020603050405020304" pitchFamily="18" charset="0"/>
              </a:rPr>
              <a:t>【1】</a:t>
            </a:r>
            <a:r>
              <a:rPr lang="zh-CN" altLang="en-US" sz="1200" dirty="0" smtClean="0">
                <a:latin typeface="Times New Roman" panose="02020603050405020304" pitchFamily="18" charset="0"/>
                <a:cs typeface="Times New Roman" panose="02020603050405020304" pitchFamily="18" charset="0"/>
              </a:rPr>
              <a:t>Gene </a:t>
            </a:r>
            <a:r>
              <a:rPr lang="zh-CN" altLang="en-US" sz="1200" dirty="0">
                <a:latin typeface="Times New Roman" panose="02020603050405020304" pitchFamily="18" charset="0"/>
                <a:cs typeface="Times New Roman" panose="02020603050405020304" pitchFamily="18" charset="0"/>
              </a:rPr>
              <a:t>S Liew，Wen L Soong，Nesimi Ertugrul，et al. Analysis </a:t>
            </a:r>
            <a:r>
              <a:rPr lang="zh-CN" altLang="en-US" sz="1200" dirty="0" smtClean="0">
                <a:latin typeface="Times New Roman" panose="02020603050405020304" pitchFamily="18" charset="0"/>
                <a:cs typeface="Times New Roman" panose="02020603050405020304" pitchFamily="18" charset="0"/>
              </a:rPr>
              <a:t>and performance  </a:t>
            </a:r>
            <a:r>
              <a:rPr lang="zh-CN" altLang="en-US" sz="1200" dirty="0">
                <a:latin typeface="Times New Roman" panose="02020603050405020304" pitchFamily="18" charset="0"/>
                <a:cs typeface="Times New Roman" panose="02020603050405020304" pitchFamily="18" charset="0"/>
              </a:rPr>
              <a:t>investigation  of  an  axial-field  PM  motor  </a:t>
            </a:r>
            <a:r>
              <a:rPr lang="zh-CN" altLang="en-US" sz="1200" dirty="0" smtClean="0">
                <a:latin typeface="Times New Roman" panose="02020603050405020304" pitchFamily="18" charset="0"/>
                <a:cs typeface="Times New Roman" panose="02020603050405020304" pitchFamily="18" charset="0"/>
              </a:rPr>
              <a:t>utilising cut amorphous  </a:t>
            </a:r>
            <a:r>
              <a:rPr lang="zh-CN" altLang="en-US" sz="1200" dirty="0">
                <a:latin typeface="Times New Roman" panose="02020603050405020304" pitchFamily="18" charset="0"/>
                <a:cs typeface="Times New Roman" panose="02020603050405020304" pitchFamily="18" charset="0"/>
              </a:rPr>
              <a:t>magnetic  material[C]//2010  20th  </a:t>
            </a:r>
            <a:r>
              <a:rPr lang="zh-CN" altLang="en-US" sz="1200" dirty="0" smtClean="0">
                <a:latin typeface="Times New Roman" panose="02020603050405020304" pitchFamily="18" charset="0"/>
                <a:cs typeface="Times New Roman" panose="02020603050405020304" pitchFamily="18" charset="0"/>
              </a:rPr>
              <a:t>Australasian Universities </a:t>
            </a:r>
            <a:r>
              <a:rPr lang="zh-CN" altLang="en-US" sz="1200" dirty="0">
                <a:latin typeface="Times New Roman" panose="02020603050405020304" pitchFamily="18" charset="0"/>
                <a:cs typeface="Times New Roman" panose="02020603050405020304" pitchFamily="18" charset="0"/>
              </a:rPr>
              <a:t>Power Engineering  Conference (AUPEC).  Christchurch</a:t>
            </a:r>
            <a:r>
              <a:rPr lang="zh-CN" altLang="en-US" sz="1200" dirty="0" smtClean="0">
                <a:latin typeface="Times New Roman" panose="02020603050405020304" pitchFamily="18" charset="0"/>
                <a:cs typeface="Times New Roman" panose="02020603050405020304" pitchFamily="18" charset="0"/>
              </a:rPr>
              <a:t>：IEEE, </a:t>
            </a:r>
            <a:r>
              <a:rPr lang="zh-CN" altLang="en-US" sz="1200" dirty="0">
                <a:latin typeface="Times New Roman" panose="02020603050405020304" pitchFamily="18" charset="0"/>
                <a:cs typeface="Times New Roman" panose="02020603050405020304" pitchFamily="18" charset="0"/>
              </a:rPr>
              <a:t>2010：</a:t>
            </a:r>
            <a:r>
              <a:rPr lang="zh-CN" altLang="en-US" sz="1200" dirty="0" smtClean="0">
                <a:latin typeface="Times New Roman" panose="02020603050405020304" pitchFamily="18" charset="0"/>
                <a:cs typeface="Times New Roman" panose="02020603050405020304" pitchFamily="18" charset="0"/>
              </a:rPr>
              <a:t>1-6</a:t>
            </a:r>
            <a:r>
              <a:rPr lang="zh-CN" altLang="en-US" sz="1200" dirty="0">
                <a:latin typeface="Times New Roman" panose="02020603050405020304" pitchFamily="18" charset="0"/>
                <a:cs typeface="Times New Roman" panose="02020603050405020304" pitchFamily="18" charset="0"/>
              </a:rPr>
              <a:t>.</a:t>
            </a:r>
          </a:p>
        </p:txBody>
      </p:sp>
      <p:pic>
        <p:nvPicPr>
          <p:cNvPr id="8" name="图片 7"/>
          <p:cNvPicPr>
            <a:picLocks noChangeAspect="1"/>
          </p:cNvPicPr>
          <p:nvPr/>
        </p:nvPicPr>
        <p:blipFill>
          <a:blip r:embed="rId3"/>
          <a:stretch>
            <a:fillRect/>
          </a:stretch>
        </p:blipFill>
        <p:spPr>
          <a:xfrm>
            <a:off x="4139952" y="1315487"/>
            <a:ext cx="4464496" cy="4056716"/>
          </a:xfrm>
          <a:prstGeom prst="rect">
            <a:avLst/>
          </a:prstGeom>
        </p:spPr>
      </p:pic>
      <p:sp>
        <p:nvSpPr>
          <p:cNvPr id="10" name="圆角矩形 9"/>
          <p:cNvSpPr/>
          <p:nvPr/>
        </p:nvSpPr>
        <p:spPr>
          <a:xfrm>
            <a:off x="471941" y="951595"/>
            <a:ext cx="1867811" cy="3258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非晶铁芯</a:t>
            </a:r>
            <a:r>
              <a:rPr lang="zh-CN" altLang="en-US" dirty="0" smtClean="0"/>
              <a:t>电机</a:t>
            </a:r>
            <a:r>
              <a:rPr lang="en-US" altLang="zh-CN" dirty="0" smtClean="0"/>
              <a:t>12</a:t>
            </a:r>
            <a:endParaRPr lang="zh-CN" altLang="en-US" dirty="0"/>
          </a:p>
        </p:txBody>
      </p:sp>
      <p:sp>
        <p:nvSpPr>
          <p:cNvPr id="11"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5093800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dirty="0" smtClean="0"/>
              <a:t>华中科技大学电气与电子工程学院</a:t>
            </a:r>
            <a:endParaRPr lang="zh-CN" altLang="en-US" dirty="0"/>
          </a:p>
        </p:txBody>
      </p:sp>
      <p:sp>
        <p:nvSpPr>
          <p:cNvPr id="5" name="모서리가 둥근 직사각형 46"/>
          <p:cNvSpPr/>
          <p:nvPr/>
        </p:nvSpPr>
        <p:spPr>
          <a:xfrm>
            <a:off x="0" y="141001"/>
            <a:ext cx="5148064" cy="450354"/>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非晶</a:t>
            </a:r>
            <a:r>
              <a:rPr lang="zh-CN" altLang="en-US" sz="2800" dirty="0" smtClean="0">
                <a:ln>
                  <a:noFill/>
                </a:ln>
                <a:solidFill>
                  <a:srgbClr val="FF0000"/>
                </a:solidFill>
                <a:latin typeface="+mj-ea"/>
                <a:ea typeface="+mj-ea"/>
              </a:rPr>
              <a:t>材料</a:t>
            </a:r>
            <a:endParaRPr lang="en-US" altLang="ko-KR" sz="2800" dirty="0">
              <a:ln>
                <a:noFill/>
              </a:ln>
              <a:solidFill>
                <a:srgbClr val="FF0000"/>
              </a:solidFill>
              <a:latin typeface="+mj-ea"/>
              <a:ea typeface="+mj-ea"/>
            </a:endParaRPr>
          </a:p>
        </p:txBody>
      </p:sp>
      <p:sp>
        <p:nvSpPr>
          <p:cNvPr id="6" name="圆角矩形 5"/>
          <p:cNvSpPr/>
          <p:nvPr/>
        </p:nvSpPr>
        <p:spPr>
          <a:xfrm>
            <a:off x="394971" y="836931"/>
            <a:ext cx="1656750" cy="359822"/>
          </a:xfrm>
          <a:prstGeom prst="roundRect">
            <a:avLst/>
          </a:prstGeom>
          <a:solidFill>
            <a:srgbClr val="0066FF"/>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dirty="0"/>
              <a:t>非晶</a:t>
            </a:r>
            <a:r>
              <a:rPr lang="zh-CN" altLang="en-US" dirty="0" smtClean="0"/>
              <a:t>材料分类</a:t>
            </a:r>
            <a:endParaRPr lang="zh-CN" altLang="en-US" dirty="0"/>
          </a:p>
        </p:txBody>
      </p:sp>
      <p:sp>
        <p:nvSpPr>
          <p:cNvPr id="3" name="矩形 2"/>
          <p:cNvSpPr/>
          <p:nvPr/>
        </p:nvSpPr>
        <p:spPr>
          <a:xfrm>
            <a:off x="3635896" y="1412776"/>
            <a:ext cx="244827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非</a:t>
            </a:r>
            <a:r>
              <a:rPr lang="zh-CN" altLang="en-US" dirty="0" smtClean="0"/>
              <a:t>晶材料</a:t>
            </a:r>
            <a:endParaRPr lang="zh-CN" altLang="en-US" dirty="0"/>
          </a:p>
        </p:txBody>
      </p:sp>
      <p:sp>
        <p:nvSpPr>
          <p:cNvPr id="7" name="矩形 6"/>
          <p:cNvSpPr/>
          <p:nvPr/>
        </p:nvSpPr>
        <p:spPr>
          <a:xfrm>
            <a:off x="1745857" y="2456308"/>
            <a:ext cx="2015817"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非晶磁性材料（</a:t>
            </a:r>
            <a:r>
              <a:rPr lang="en-US" altLang="zh-CN" dirty="0" smtClean="0"/>
              <a:t>1960</a:t>
            </a:r>
            <a:r>
              <a:rPr lang="zh-CN" altLang="en-US" dirty="0" smtClean="0"/>
              <a:t>杜韦斯）</a:t>
            </a:r>
            <a:endParaRPr lang="zh-CN" altLang="en-US" dirty="0"/>
          </a:p>
        </p:txBody>
      </p:sp>
      <p:sp>
        <p:nvSpPr>
          <p:cNvPr id="8" name="矩形 7"/>
          <p:cNvSpPr/>
          <p:nvPr/>
        </p:nvSpPr>
        <p:spPr>
          <a:xfrm>
            <a:off x="6300191" y="2384300"/>
            <a:ext cx="216024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非晶半导体材料</a:t>
            </a:r>
            <a:endParaRPr lang="en-US" altLang="zh-CN" dirty="0" smtClean="0"/>
          </a:p>
          <a:p>
            <a:pPr algn="ctr"/>
            <a:r>
              <a:rPr lang="zh-CN" altLang="en-US" dirty="0" smtClean="0"/>
              <a:t>（</a:t>
            </a:r>
            <a:r>
              <a:rPr lang="en-US" altLang="zh-CN" dirty="0" smtClean="0"/>
              <a:t>1976</a:t>
            </a:r>
            <a:r>
              <a:rPr lang="zh-CN" altLang="en-US" dirty="0" smtClean="0"/>
              <a:t>斯皮尔）</a:t>
            </a:r>
            <a:endParaRPr lang="zh-CN" altLang="en-US" dirty="0"/>
          </a:p>
        </p:txBody>
      </p:sp>
      <p:sp>
        <p:nvSpPr>
          <p:cNvPr id="9" name="矩形 8"/>
          <p:cNvSpPr/>
          <p:nvPr/>
        </p:nvSpPr>
        <p:spPr>
          <a:xfrm>
            <a:off x="539552" y="3776211"/>
            <a:ext cx="648071" cy="1386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铁基非晶合金</a:t>
            </a:r>
            <a:endParaRPr lang="zh-CN" altLang="en-US" dirty="0"/>
          </a:p>
        </p:txBody>
      </p:sp>
      <p:sp>
        <p:nvSpPr>
          <p:cNvPr id="10" name="矩形 9"/>
          <p:cNvSpPr/>
          <p:nvPr/>
        </p:nvSpPr>
        <p:spPr>
          <a:xfrm>
            <a:off x="1628062" y="3776210"/>
            <a:ext cx="648071" cy="138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钴基非晶合金</a:t>
            </a:r>
            <a:endParaRPr lang="zh-CN" altLang="en-US" dirty="0"/>
          </a:p>
        </p:txBody>
      </p:sp>
      <p:sp>
        <p:nvSpPr>
          <p:cNvPr id="11" name="矩形 10"/>
          <p:cNvSpPr/>
          <p:nvPr/>
        </p:nvSpPr>
        <p:spPr>
          <a:xfrm>
            <a:off x="2795087" y="3776212"/>
            <a:ext cx="648071" cy="1325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铁镍基非晶</a:t>
            </a:r>
            <a:r>
              <a:rPr lang="zh-CN" altLang="en-US" dirty="0" smtClean="0"/>
              <a:t>合金</a:t>
            </a:r>
            <a:endParaRPr lang="zh-CN" altLang="en-US" dirty="0"/>
          </a:p>
        </p:txBody>
      </p:sp>
      <p:sp>
        <p:nvSpPr>
          <p:cNvPr id="13" name="矩形 12"/>
          <p:cNvSpPr/>
          <p:nvPr/>
        </p:nvSpPr>
        <p:spPr>
          <a:xfrm>
            <a:off x="7056275" y="3776210"/>
            <a:ext cx="648071" cy="138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非晶硅</a:t>
            </a:r>
            <a:endParaRPr lang="zh-CN" altLang="en-US" dirty="0"/>
          </a:p>
        </p:txBody>
      </p:sp>
      <p:sp>
        <p:nvSpPr>
          <p:cNvPr id="14" name="矩形 13"/>
          <p:cNvSpPr/>
          <p:nvPr/>
        </p:nvSpPr>
        <p:spPr>
          <a:xfrm>
            <a:off x="3976488" y="3776212"/>
            <a:ext cx="648071" cy="138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纳米非晶合金</a:t>
            </a:r>
            <a:endParaRPr lang="zh-CN" altLang="en-US" dirty="0"/>
          </a:p>
        </p:txBody>
      </p:sp>
      <p:sp>
        <p:nvSpPr>
          <p:cNvPr id="15" name="矩形 14"/>
          <p:cNvSpPr/>
          <p:nvPr/>
        </p:nvSpPr>
        <p:spPr>
          <a:xfrm>
            <a:off x="5056421" y="3776211"/>
            <a:ext cx="648071" cy="138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块状非晶合金</a:t>
            </a:r>
            <a:endParaRPr lang="zh-CN" altLang="en-US" dirty="0"/>
          </a:p>
        </p:txBody>
      </p:sp>
      <p:cxnSp>
        <p:nvCxnSpPr>
          <p:cNvPr id="19" name="肘形连接符 18"/>
          <p:cNvCxnSpPr>
            <a:stCxn id="3" idx="2"/>
            <a:endCxn id="7" idx="0"/>
          </p:cNvCxnSpPr>
          <p:nvPr/>
        </p:nvCxnSpPr>
        <p:spPr>
          <a:xfrm rot="5400000">
            <a:off x="3537161" y="1133437"/>
            <a:ext cx="539476" cy="210626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肘形连接符 20"/>
          <p:cNvCxnSpPr>
            <a:stCxn id="3" idx="2"/>
            <a:endCxn id="8" idx="0"/>
          </p:cNvCxnSpPr>
          <p:nvPr/>
        </p:nvCxnSpPr>
        <p:spPr>
          <a:xfrm rot="16200000" flipH="1">
            <a:off x="5886437" y="890426"/>
            <a:ext cx="467468" cy="2520279"/>
          </a:xfrm>
          <a:prstGeom prst="bentConnector3">
            <a:avLst>
              <a:gd name="adj1" fmla="val 5931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肘形连接符 22"/>
          <p:cNvCxnSpPr>
            <a:stCxn id="7" idx="2"/>
            <a:endCxn id="9" idx="0"/>
          </p:cNvCxnSpPr>
          <p:nvPr/>
        </p:nvCxnSpPr>
        <p:spPr>
          <a:xfrm rot="5400000">
            <a:off x="1400754" y="2423198"/>
            <a:ext cx="815847" cy="1890178"/>
          </a:xfrm>
          <a:prstGeom prst="bentConnector3">
            <a:avLst>
              <a:gd name="adj1" fmla="val 5021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肘形连接符 25"/>
          <p:cNvCxnSpPr>
            <a:stCxn id="7" idx="2"/>
            <a:endCxn id="10" idx="0"/>
          </p:cNvCxnSpPr>
          <p:nvPr/>
        </p:nvCxnSpPr>
        <p:spPr>
          <a:xfrm rot="5400000">
            <a:off x="1945009" y="2967453"/>
            <a:ext cx="815846" cy="80166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肘形连接符 27"/>
          <p:cNvCxnSpPr>
            <a:stCxn id="7" idx="2"/>
            <a:endCxn id="11" idx="0"/>
          </p:cNvCxnSpPr>
          <p:nvPr/>
        </p:nvCxnSpPr>
        <p:spPr>
          <a:xfrm rot="16200000" flipH="1">
            <a:off x="2528520" y="3185609"/>
            <a:ext cx="815848" cy="36535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肘形连接符 30"/>
          <p:cNvCxnSpPr>
            <a:stCxn id="7" idx="2"/>
            <a:endCxn id="14" idx="0"/>
          </p:cNvCxnSpPr>
          <p:nvPr/>
        </p:nvCxnSpPr>
        <p:spPr>
          <a:xfrm rot="16200000" flipH="1">
            <a:off x="3119221" y="2594909"/>
            <a:ext cx="815848" cy="154675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肘形连接符 32"/>
          <p:cNvCxnSpPr>
            <a:stCxn id="7" idx="2"/>
            <a:endCxn id="15" idx="0"/>
          </p:cNvCxnSpPr>
          <p:nvPr/>
        </p:nvCxnSpPr>
        <p:spPr>
          <a:xfrm rot="16200000" flipH="1">
            <a:off x="3659188" y="2054941"/>
            <a:ext cx="815847" cy="262669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stCxn id="8" idx="2"/>
            <a:endCxn id="13" idx="0"/>
          </p:cNvCxnSpPr>
          <p:nvPr/>
        </p:nvCxnSpPr>
        <p:spPr>
          <a:xfrm>
            <a:off x="7380311" y="2960364"/>
            <a:ext cx="0" cy="815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9640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9" name="圆角矩形 8"/>
          <p:cNvSpPr/>
          <p:nvPr/>
        </p:nvSpPr>
        <p:spPr>
          <a:xfrm>
            <a:off x="461743" y="836532"/>
            <a:ext cx="1950017" cy="3258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非晶铁芯</a:t>
            </a:r>
            <a:r>
              <a:rPr lang="zh-CN" altLang="en-US" dirty="0" smtClean="0"/>
              <a:t>电机</a:t>
            </a:r>
            <a:r>
              <a:rPr lang="en-US" altLang="zh-CN" dirty="0" smtClean="0"/>
              <a:t>13</a:t>
            </a:r>
            <a:endParaRPr lang="zh-CN" altLang="en-US" dirty="0"/>
          </a:p>
        </p:txBody>
      </p:sp>
      <p:pic>
        <p:nvPicPr>
          <p:cNvPr id="3" name="图片 2"/>
          <p:cNvPicPr>
            <a:picLocks noChangeAspect="1"/>
          </p:cNvPicPr>
          <p:nvPr/>
        </p:nvPicPr>
        <p:blipFill>
          <a:blip r:embed="rId2"/>
          <a:stretch>
            <a:fillRect/>
          </a:stretch>
        </p:blipFill>
        <p:spPr>
          <a:xfrm>
            <a:off x="323528" y="4739282"/>
            <a:ext cx="1542253" cy="1260134"/>
          </a:xfrm>
          <a:prstGeom prst="rect">
            <a:avLst/>
          </a:prstGeom>
        </p:spPr>
      </p:pic>
      <p:pic>
        <p:nvPicPr>
          <p:cNvPr id="6" name="图片 5"/>
          <p:cNvPicPr>
            <a:picLocks noChangeAspect="1"/>
          </p:cNvPicPr>
          <p:nvPr/>
        </p:nvPicPr>
        <p:blipFill>
          <a:blip r:embed="rId3"/>
          <a:stretch>
            <a:fillRect/>
          </a:stretch>
        </p:blipFill>
        <p:spPr>
          <a:xfrm>
            <a:off x="2080553" y="4747947"/>
            <a:ext cx="1421713" cy="1264538"/>
          </a:xfrm>
          <a:prstGeom prst="rect">
            <a:avLst/>
          </a:prstGeom>
        </p:spPr>
      </p:pic>
      <p:sp>
        <p:nvSpPr>
          <p:cNvPr id="11" name="矩形 10"/>
          <p:cNvSpPr/>
          <p:nvPr/>
        </p:nvSpPr>
        <p:spPr>
          <a:xfrm>
            <a:off x="323528" y="3525697"/>
            <a:ext cx="187220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未热处理和涂层的非晶带材</a:t>
            </a:r>
            <a:r>
              <a:rPr lang="zh-CN" altLang="en-US" dirty="0" smtClean="0"/>
              <a:t>卷绕</a:t>
            </a:r>
            <a:endParaRPr lang="zh-CN" altLang="en-US" dirty="0"/>
          </a:p>
        </p:txBody>
      </p:sp>
      <p:sp>
        <p:nvSpPr>
          <p:cNvPr id="13" name="矩形 12"/>
          <p:cNvSpPr/>
          <p:nvPr/>
        </p:nvSpPr>
        <p:spPr>
          <a:xfrm>
            <a:off x="2685696" y="3523775"/>
            <a:ext cx="1178595"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退火处理消除应力</a:t>
            </a:r>
            <a:endParaRPr lang="zh-CN" altLang="en-US" dirty="0"/>
          </a:p>
        </p:txBody>
      </p:sp>
      <p:sp>
        <p:nvSpPr>
          <p:cNvPr id="14" name="矩形 13"/>
          <p:cNvSpPr/>
          <p:nvPr/>
        </p:nvSpPr>
        <p:spPr>
          <a:xfrm>
            <a:off x="4418718" y="3523775"/>
            <a:ext cx="122413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表面浸渍</a:t>
            </a:r>
            <a:endParaRPr lang="zh-CN" altLang="en-US" dirty="0"/>
          </a:p>
        </p:txBody>
      </p:sp>
      <p:sp>
        <p:nvSpPr>
          <p:cNvPr id="15" name="矩形 14"/>
          <p:cNvSpPr/>
          <p:nvPr/>
        </p:nvSpPr>
        <p:spPr>
          <a:xfrm>
            <a:off x="6212632" y="3516907"/>
            <a:ext cx="93610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水切割</a:t>
            </a:r>
            <a:endParaRPr lang="zh-CN" altLang="en-US" dirty="0"/>
          </a:p>
        </p:txBody>
      </p:sp>
      <p:sp>
        <p:nvSpPr>
          <p:cNvPr id="16" name="矩形 15"/>
          <p:cNvSpPr/>
          <p:nvPr/>
        </p:nvSpPr>
        <p:spPr>
          <a:xfrm>
            <a:off x="7740352" y="3512964"/>
            <a:ext cx="122413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嵌入绕组</a:t>
            </a:r>
            <a:endParaRPr lang="zh-CN" altLang="en-US" dirty="0"/>
          </a:p>
        </p:txBody>
      </p:sp>
      <p:sp>
        <p:nvSpPr>
          <p:cNvPr id="17" name="右箭头 16"/>
          <p:cNvSpPr/>
          <p:nvPr/>
        </p:nvSpPr>
        <p:spPr>
          <a:xfrm>
            <a:off x="2259020" y="3734222"/>
            <a:ext cx="41795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右箭头 17"/>
          <p:cNvSpPr/>
          <p:nvPr/>
        </p:nvSpPr>
        <p:spPr>
          <a:xfrm>
            <a:off x="3924512" y="3741721"/>
            <a:ext cx="41795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a:off x="5718767" y="3741721"/>
            <a:ext cx="41795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右箭头 19"/>
          <p:cNvSpPr/>
          <p:nvPr/>
        </p:nvSpPr>
        <p:spPr>
          <a:xfrm>
            <a:off x="7224649" y="3734222"/>
            <a:ext cx="41795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1" name="文本框 20"/>
          <p:cNvSpPr txBox="1"/>
          <p:nvPr/>
        </p:nvSpPr>
        <p:spPr>
          <a:xfrm>
            <a:off x="395536" y="1538292"/>
            <a:ext cx="3468566" cy="923330"/>
          </a:xfrm>
          <a:prstGeom prst="rect">
            <a:avLst/>
          </a:prstGeom>
          <a:noFill/>
          <a:ln w="28575">
            <a:solidFill>
              <a:srgbClr val="FF0000"/>
            </a:solidFill>
          </a:ln>
        </p:spPr>
        <p:txBody>
          <a:bodyPr wrap="square" rtlCol="0">
            <a:spAutoFit/>
          </a:bodyPr>
          <a:lstStyle/>
          <a:p>
            <a:r>
              <a:rPr lang="en-US" altLang="zh-CN" dirty="0" smtClean="0"/>
              <a:t>2015</a:t>
            </a:r>
            <a:r>
              <a:rPr lang="zh-CN" altLang="en-US" dirty="0" smtClean="0"/>
              <a:t>年，</a:t>
            </a:r>
            <a:r>
              <a:rPr lang="en-US" altLang="zh-CN" dirty="0"/>
              <a:t> Wen </a:t>
            </a:r>
            <a:r>
              <a:rPr lang="en-US" altLang="zh-CN" dirty="0" err="1" smtClean="0"/>
              <a:t>L.Soong</a:t>
            </a:r>
            <a:r>
              <a:rPr lang="zh-CN" altLang="en-US" dirty="0" smtClean="0"/>
              <a:t>教授团队在原有电机基础上，对电机结构进行了改进</a:t>
            </a:r>
            <a:endParaRPr lang="zh-CN" altLang="en-US" dirty="0"/>
          </a:p>
        </p:txBody>
      </p:sp>
      <p:pic>
        <p:nvPicPr>
          <p:cNvPr id="22" name="图片 21"/>
          <p:cNvPicPr>
            <a:picLocks noChangeAspect="1"/>
          </p:cNvPicPr>
          <p:nvPr/>
        </p:nvPicPr>
        <p:blipFill>
          <a:blip r:embed="rId4"/>
          <a:stretch>
            <a:fillRect/>
          </a:stretch>
        </p:blipFill>
        <p:spPr>
          <a:xfrm>
            <a:off x="4133488" y="921818"/>
            <a:ext cx="4392488" cy="2490663"/>
          </a:xfrm>
          <a:prstGeom prst="rect">
            <a:avLst/>
          </a:prstGeom>
        </p:spPr>
      </p:pic>
      <p:pic>
        <p:nvPicPr>
          <p:cNvPr id="23" name="图片 22"/>
          <p:cNvPicPr>
            <a:picLocks noChangeAspect="1"/>
          </p:cNvPicPr>
          <p:nvPr/>
        </p:nvPicPr>
        <p:blipFill>
          <a:blip r:embed="rId5"/>
          <a:stretch>
            <a:fillRect/>
          </a:stretch>
        </p:blipFill>
        <p:spPr>
          <a:xfrm>
            <a:off x="3809674" y="4747946"/>
            <a:ext cx="1472516" cy="1264539"/>
          </a:xfrm>
          <a:prstGeom prst="rect">
            <a:avLst/>
          </a:prstGeom>
        </p:spPr>
      </p:pic>
      <p:pic>
        <p:nvPicPr>
          <p:cNvPr id="24" name="图片 23"/>
          <p:cNvPicPr>
            <a:picLocks noChangeAspect="1"/>
          </p:cNvPicPr>
          <p:nvPr/>
        </p:nvPicPr>
        <p:blipFill>
          <a:blip r:embed="rId6"/>
          <a:stretch>
            <a:fillRect/>
          </a:stretch>
        </p:blipFill>
        <p:spPr>
          <a:xfrm>
            <a:off x="5664387" y="4747947"/>
            <a:ext cx="1355538" cy="1264538"/>
          </a:xfrm>
          <a:prstGeom prst="rect">
            <a:avLst/>
          </a:prstGeom>
        </p:spPr>
      </p:pic>
      <p:pic>
        <p:nvPicPr>
          <p:cNvPr id="25" name="图片 24"/>
          <p:cNvPicPr>
            <a:picLocks noChangeAspect="1"/>
          </p:cNvPicPr>
          <p:nvPr/>
        </p:nvPicPr>
        <p:blipFill>
          <a:blip r:embed="rId7"/>
          <a:stretch>
            <a:fillRect/>
          </a:stretch>
        </p:blipFill>
        <p:spPr>
          <a:xfrm>
            <a:off x="7432450" y="4756825"/>
            <a:ext cx="1408893" cy="1255660"/>
          </a:xfrm>
          <a:prstGeom prst="rect">
            <a:avLst/>
          </a:prstGeom>
        </p:spPr>
      </p:pic>
      <p:sp>
        <p:nvSpPr>
          <p:cNvPr id="8" name="文本框 7"/>
          <p:cNvSpPr txBox="1"/>
          <p:nvPr/>
        </p:nvSpPr>
        <p:spPr>
          <a:xfrm>
            <a:off x="323528" y="2888313"/>
            <a:ext cx="3540574" cy="369332"/>
          </a:xfrm>
          <a:prstGeom prst="rect">
            <a:avLst/>
          </a:prstGeom>
          <a:noFill/>
        </p:spPr>
        <p:txBody>
          <a:bodyPr wrap="square" rtlCol="0">
            <a:spAutoFit/>
          </a:bodyPr>
          <a:lstStyle/>
          <a:p>
            <a:r>
              <a:rPr lang="zh-CN" altLang="en-US" dirty="0" smtClean="0"/>
              <a:t>给定直径范围内，提高电磁转矩</a:t>
            </a:r>
            <a:endParaRPr lang="zh-CN" altLang="en-US" dirty="0"/>
          </a:p>
        </p:txBody>
      </p:sp>
      <p:sp>
        <p:nvSpPr>
          <p:cNvPr id="26"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9499265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7" name="图片 6"/>
          <p:cNvPicPr>
            <a:picLocks noChangeAspect="1"/>
          </p:cNvPicPr>
          <p:nvPr/>
        </p:nvPicPr>
        <p:blipFill>
          <a:blip r:embed="rId2"/>
          <a:stretch>
            <a:fillRect/>
          </a:stretch>
        </p:blipFill>
        <p:spPr>
          <a:xfrm>
            <a:off x="826037" y="3926601"/>
            <a:ext cx="3430188" cy="1123566"/>
          </a:xfrm>
          <a:prstGeom prst="rect">
            <a:avLst/>
          </a:prstGeom>
        </p:spPr>
      </p:pic>
      <p:pic>
        <p:nvPicPr>
          <p:cNvPr id="8" name="图片 7"/>
          <p:cNvPicPr>
            <a:picLocks noChangeAspect="1"/>
          </p:cNvPicPr>
          <p:nvPr/>
        </p:nvPicPr>
        <p:blipFill>
          <a:blip r:embed="rId3"/>
          <a:stretch>
            <a:fillRect/>
          </a:stretch>
        </p:blipFill>
        <p:spPr>
          <a:xfrm>
            <a:off x="826037" y="5026121"/>
            <a:ext cx="3422914" cy="1309215"/>
          </a:xfrm>
          <a:prstGeom prst="rect">
            <a:avLst/>
          </a:prstGeom>
        </p:spPr>
      </p:pic>
      <p:pic>
        <p:nvPicPr>
          <p:cNvPr id="9" name="图片 8"/>
          <p:cNvPicPr>
            <a:picLocks noChangeAspect="1"/>
          </p:cNvPicPr>
          <p:nvPr/>
        </p:nvPicPr>
        <p:blipFill>
          <a:blip r:embed="rId4"/>
          <a:stretch>
            <a:fillRect/>
          </a:stretch>
        </p:blipFill>
        <p:spPr>
          <a:xfrm>
            <a:off x="5023445" y="3929449"/>
            <a:ext cx="3500804" cy="2405351"/>
          </a:xfrm>
          <a:prstGeom prst="rect">
            <a:avLst/>
          </a:prstGeom>
        </p:spPr>
      </p:pic>
      <p:pic>
        <p:nvPicPr>
          <p:cNvPr id="10" name="图片 9"/>
          <p:cNvPicPr>
            <a:picLocks noChangeAspect="1"/>
          </p:cNvPicPr>
          <p:nvPr/>
        </p:nvPicPr>
        <p:blipFill>
          <a:blip r:embed="rId5"/>
          <a:stretch>
            <a:fillRect/>
          </a:stretch>
        </p:blipFill>
        <p:spPr>
          <a:xfrm>
            <a:off x="4932040" y="1007085"/>
            <a:ext cx="3470862" cy="2775157"/>
          </a:xfrm>
          <a:prstGeom prst="rect">
            <a:avLst/>
          </a:prstGeom>
        </p:spPr>
      </p:pic>
      <p:sp>
        <p:nvSpPr>
          <p:cNvPr id="11" name="矩形 10"/>
          <p:cNvSpPr/>
          <p:nvPr/>
        </p:nvSpPr>
        <p:spPr>
          <a:xfrm>
            <a:off x="827584" y="1297924"/>
            <a:ext cx="3794416" cy="2062103"/>
          </a:xfrm>
          <a:prstGeom prst="rect">
            <a:avLst/>
          </a:prstGeom>
        </p:spPr>
        <p:txBody>
          <a:bodyPr wrap="square">
            <a:spAutoFit/>
          </a:bodyPr>
          <a:lstStyle/>
          <a:p>
            <a:r>
              <a:rPr lang="en-US" altLang="zh-CN" sz="1600" dirty="0" smtClean="0">
                <a:latin typeface="Times New Roman" panose="02020603050405020304" pitchFamily="18" charset="0"/>
                <a:cs typeface="Times New Roman" panose="02020603050405020304" pitchFamily="18" charset="0"/>
              </a:rPr>
              <a:t>The torque </a:t>
            </a:r>
            <a:r>
              <a:rPr lang="en-US" altLang="zh-CN" sz="1600" dirty="0">
                <a:latin typeface="Times New Roman" panose="02020603050405020304" pitchFamily="18" charset="0"/>
                <a:cs typeface="Times New Roman" panose="02020603050405020304" pitchFamily="18" charset="0"/>
              </a:rPr>
              <a:t>of motor is </a:t>
            </a:r>
            <a:r>
              <a:rPr lang="en-US" altLang="zh-CN" sz="1600" dirty="0" smtClean="0">
                <a:latin typeface="Times New Roman" panose="02020603050405020304" pitchFamily="18" charset="0"/>
                <a:cs typeface="Times New Roman" panose="02020603050405020304" pitchFamily="18" charset="0"/>
              </a:rPr>
              <a:t>proportional </a:t>
            </a:r>
            <a:r>
              <a:rPr lang="en-US" altLang="zh-CN" sz="1600" dirty="0">
                <a:latin typeface="Times New Roman" panose="02020603050405020304" pitchFamily="18" charset="0"/>
                <a:cs typeface="Times New Roman" panose="02020603050405020304" pitchFamily="18" charset="0"/>
              </a:rPr>
              <a:t>to the total magnet </a:t>
            </a:r>
            <a:r>
              <a:rPr lang="en-US" altLang="zh-CN" sz="1600" dirty="0" smtClean="0">
                <a:latin typeface="Times New Roman" panose="02020603050405020304" pitchFamily="18" charset="0"/>
                <a:cs typeface="Times New Roman" panose="02020603050405020304" pitchFamily="18" charset="0"/>
              </a:rPr>
              <a:t>surface area </a:t>
            </a:r>
            <a:r>
              <a:rPr lang="en-US" altLang="zh-CN" sz="1600" dirty="0">
                <a:latin typeface="Times New Roman" panose="02020603050405020304" pitchFamily="18" charset="0"/>
                <a:cs typeface="Times New Roman" panose="02020603050405020304" pitchFamily="18" charset="0"/>
              </a:rPr>
              <a:t>(MSA) (or total possible air-gap area</a:t>
            </a:r>
            <a:r>
              <a:rPr lang="en-US" altLang="zh-CN" sz="1600" dirty="0" smtClean="0">
                <a:latin typeface="Times New Roman" panose="02020603050405020304" pitchFamily="18" charset="0"/>
                <a:cs typeface="Times New Roman" panose="02020603050405020304" pitchFamily="18" charset="0"/>
              </a:rPr>
              <a:t>)</a:t>
            </a:r>
          </a:p>
          <a:p>
            <a:endParaRPr lang="en-US" altLang="zh-CN" sz="1600" dirty="0" smtClean="0">
              <a:latin typeface="Times New Roman" panose="02020603050405020304" pitchFamily="18" charset="0"/>
              <a:cs typeface="Times New Roman" panose="02020603050405020304" pitchFamily="18" charset="0"/>
            </a:endParaRPr>
          </a:p>
          <a:p>
            <a:r>
              <a:rPr lang="zh-CN" altLang="en-US" sz="1600" dirty="0" smtClean="0">
                <a:latin typeface="Times-Roman"/>
              </a:rPr>
              <a:t>输出转矩与有效气隙面积成比例</a:t>
            </a:r>
            <a:endParaRPr lang="en-US" altLang="zh-CN" sz="1600" dirty="0" smtClean="0">
              <a:latin typeface="Times-Roman"/>
            </a:endParaRPr>
          </a:p>
          <a:p>
            <a:endParaRPr lang="en-US" altLang="zh-CN" sz="1600" dirty="0">
              <a:latin typeface="Times-Roman"/>
            </a:endParaRPr>
          </a:p>
          <a:p>
            <a:endParaRPr lang="en-US" altLang="zh-CN" sz="1600" dirty="0" smtClean="0">
              <a:latin typeface="Times-Roman"/>
            </a:endParaRPr>
          </a:p>
          <a:p>
            <a:r>
              <a:rPr lang="zh-CN" altLang="en-US" sz="1600" dirty="0" smtClean="0">
                <a:latin typeface="Times-Roman"/>
              </a:rPr>
              <a:t>角度</a:t>
            </a:r>
            <a:r>
              <a:rPr lang="en-US" altLang="zh-CN" sz="1600" dirty="0" smtClean="0">
                <a:latin typeface="Times-Roman"/>
              </a:rPr>
              <a:t>60</a:t>
            </a:r>
            <a:r>
              <a:rPr lang="zh-CN" altLang="en-US" sz="1600" dirty="0" smtClean="0">
                <a:latin typeface="Times-Roman"/>
              </a:rPr>
              <a:t>度时比</a:t>
            </a:r>
            <a:r>
              <a:rPr lang="en-US" altLang="zh-CN" sz="1600" dirty="0" smtClean="0">
                <a:latin typeface="Times-Roman"/>
              </a:rPr>
              <a:t>0</a:t>
            </a:r>
            <a:r>
              <a:rPr lang="zh-CN" altLang="en-US" sz="1600" dirty="0" smtClean="0">
                <a:latin typeface="Times-Roman"/>
              </a:rPr>
              <a:t>度时增加了一倍</a:t>
            </a:r>
            <a:endParaRPr lang="zh-CN" altLang="en-US" sz="1600" dirty="0"/>
          </a:p>
        </p:txBody>
      </p:sp>
      <p:sp>
        <p:nvSpPr>
          <p:cNvPr id="12" name="圆角矩形 11"/>
          <p:cNvSpPr/>
          <p:nvPr/>
        </p:nvSpPr>
        <p:spPr>
          <a:xfrm>
            <a:off x="467544" y="842377"/>
            <a:ext cx="1872208" cy="305770"/>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非晶铁芯</a:t>
            </a:r>
            <a:r>
              <a:rPr lang="zh-CN" altLang="en-US" dirty="0" smtClean="0"/>
              <a:t>电机</a:t>
            </a:r>
            <a:r>
              <a:rPr lang="en-US" altLang="zh-CN" dirty="0" smtClean="0"/>
              <a:t>13</a:t>
            </a:r>
            <a:endParaRPr lang="zh-CN" altLang="en-US" dirty="0"/>
          </a:p>
        </p:txBody>
      </p:sp>
      <p:sp>
        <p:nvSpPr>
          <p:cNvPr id="13"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14536331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3" name="图片 2"/>
          <p:cNvPicPr>
            <a:picLocks noChangeAspect="1"/>
          </p:cNvPicPr>
          <p:nvPr/>
        </p:nvPicPr>
        <p:blipFill>
          <a:blip r:embed="rId2"/>
          <a:stretch>
            <a:fillRect/>
          </a:stretch>
        </p:blipFill>
        <p:spPr>
          <a:xfrm>
            <a:off x="1140372" y="3304008"/>
            <a:ext cx="2952328" cy="1930368"/>
          </a:xfrm>
          <a:prstGeom prst="rect">
            <a:avLst/>
          </a:prstGeom>
        </p:spPr>
      </p:pic>
      <p:pic>
        <p:nvPicPr>
          <p:cNvPr id="6" name="图片 5"/>
          <p:cNvPicPr>
            <a:picLocks noChangeAspect="1"/>
          </p:cNvPicPr>
          <p:nvPr/>
        </p:nvPicPr>
        <p:blipFill>
          <a:blip r:embed="rId3"/>
          <a:stretch>
            <a:fillRect/>
          </a:stretch>
        </p:blipFill>
        <p:spPr>
          <a:xfrm>
            <a:off x="5211920" y="3347308"/>
            <a:ext cx="3024336" cy="1957484"/>
          </a:xfrm>
          <a:prstGeom prst="rect">
            <a:avLst/>
          </a:prstGeom>
        </p:spPr>
      </p:pic>
      <p:pic>
        <p:nvPicPr>
          <p:cNvPr id="7" name="图片 6"/>
          <p:cNvPicPr>
            <a:picLocks noChangeAspect="1"/>
          </p:cNvPicPr>
          <p:nvPr/>
        </p:nvPicPr>
        <p:blipFill>
          <a:blip r:embed="rId4"/>
          <a:stretch>
            <a:fillRect/>
          </a:stretch>
        </p:blipFill>
        <p:spPr>
          <a:xfrm>
            <a:off x="1076830" y="1317407"/>
            <a:ext cx="3079412" cy="1800200"/>
          </a:xfrm>
          <a:prstGeom prst="rect">
            <a:avLst/>
          </a:prstGeom>
        </p:spPr>
      </p:pic>
      <p:pic>
        <p:nvPicPr>
          <p:cNvPr id="8" name="图片 7"/>
          <p:cNvPicPr>
            <a:picLocks noChangeAspect="1"/>
          </p:cNvPicPr>
          <p:nvPr/>
        </p:nvPicPr>
        <p:blipFill>
          <a:blip r:embed="rId5"/>
          <a:stretch>
            <a:fillRect/>
          </a:stretch>
        </p:blipFill>
        <p:spPr>
          <a:xfrm>
            <a:off x="5211920" y="1236042"/>
            <a:ext cx="3024336" cy="1962929"/>
          </a:xfrm>
          <a:prstGeom prst="rect">
            <a:avLst/>
          </a:prstGeom>
        </p:spPr>
      </p:pic>
      <p:sp>
        <p:nvSpPr>
          <p:cNvPr id="9" name="文本框 8"/>
          <p:cNvSpPr txBox="1"/>
          <p:nvPr/>
        </p:nvSpPr>
        <p:spPr>
          <a:xfrm>
            <a:off x="827584" y="5313231"/>
            <a:ext cx="7920880" cy="646331"/>
          </a:xfrm>
          <a:prstGeom prst="rect">
            <a:avLst/>
          </a:prstGeom>
          <a:noFill/>
        </p:spPr>
        <p:txBody>
          <a:bodyPr wrap="square" rtlCol="0">
            <a:spAutoFit/>
          </a:bodyPr>
          <a:lstStyle/>
          <a:p>
            <a:r>
              <a:rPr lang="zh-CN" altLang="en-US" dirty="0" smtClean="0"/>
              <a:t>仿真实测的损耗比仿真的损耗大的多，主要原因是轴向力导致了很大的轴承损耗，同时背铁造成一定的涡流损耗。有很大的提升空间。</a:t>
            </a:r>
            <a:endParaRPr lang="zh-CN" altLang="en-US" dirty="0"/>
          </a:p>
        </p:txBody>
      </p:sp>
      <p:sp>
        <p:nvSpPr>
          <p:cNvPr id="10" name="矩形 9"/>
          <p:cNvSpPr/>
          <p:nvPr/>
        </p:nvSpPr>
        <p:spPr>
          <a:xfrm>
            <a:off x="701715" y="6039169"/>
            <a:ext cx="8437118" cy="461665"/>
          </a:xfrm>
          <a:prstGeom prst="rect">
            <a:avLst/>
          </a:prstGeom>
        </p:spPr>
        <p:txBody>
          <a:bodyPr wrap="square">
            <a:spAutoFit/>
          </a:bodyPr>
          <a:lstStyle/>
          <a:p>
            <a:r>
              <a:rPr lang="en-US" altLang="zh-CN" sz="1200" dirty="0" smtClean="0">
                <a:solidFill>
                  <a:srgbClr val="000000"/>
                </a:solidFill>
                <a:latin typeface="Arial" panose="020B0604020202020204" pitchFamily="34" charset="0"/>
              </a:rPr>
              <a:t>【1】Ertugrul </a:t>
            </a:r>
            <a:r>
              <a:rPr lang="en-US" altLang="zh-CN" sz="1200" dirty="0">
                <a:solidFill>
                  <a:srgbClr val="000000"/>
                </a:solidFill>
                <a:latin typeface="Arial" panose="020B0604020202020204" pitchFamily="34" charset="0"/>
              </a:rPr>
              <a:t>N, Hasegawa R, Wen L S, et al. A Novel Tapered Rotating Electrical Machine Topology Utilizing Cut Amorphous Magnetic Material[J]. IEEE Transactions on Magnetics, 2015, 51(7):1-6.</a:t>
            </a:r>
            <a:endParaRPr lang="zh-CN" altLang="en-US" sz="1200" dirty="0"/>
          </a:p>
        </p:txBody>
      </p:sp>
      <p:sp>
        <p:nvSpPr>
          <p:cNvPr id="11" name="圆角矩形 10"/>
          <p:cNvSpPr/>
          <p:nvPr/>
        </p:nvSpPr>
        <p:spPr>
          <a:xfrm>
            <a:off x="539552" y="842291"/>
            <a:ext cx="1872208" cy="3091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dirty="0" smtClean="0"/>
              <a:t>非晶铁芯</a:t>
            </a:r>
            <a:r>
              <a:rPr lang="zh-CN" altLang="en-US" dirty="0" smtClean="0"/>
              <a:t>电机</a:t>
            </a:r>
            <a:r>
              <a:rPr lang="en-US" altLang="zh-CN" dirty="0" smtClean="0"/>
              <a:t>14</a:t>
            </a:r>
            <a:endParaRPr lang="zh-CN" altLang="en-US" dirty="0"/>
          </a:p>
        </p:txBody>
      </p:sp>
      <p:sp>
        <p:nvSpPr>
          <p:cNvPr id="12"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16315676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3" name="文本框 2"/>
          <p:cNvSpPr txBox="1"/>
          <p:nvPr/>
        </p:nvSpPr>
        <p:spPr>
          <a:xfrm>
            <a:off x="683568" y="2399416"/>
            <a:ext cx="2048823" cy="1477328"/>
          </a:xfrm>
          <a:prstGeom prst="rect">
            <a:avLst/>
          </a:prstGeom>
          <a:noFill/>
        </p:spPr>
        <p:txBody>
          <a:bodyPr wrap="square" rtlCol="0">
            <a:spAutoFit/>
          </a:bodyPr>
          <a:lstStyle/>
          <a:p>
            <a:r>
              <a:rPr lang="zh-CN" altLang="en-US" dirty="0" smtClean="0"/>
              <a:t>他们对永磁无刷电机的槽型的影响进行了研究，同时测量了非晶铁芯的各相电磁性能。</a:t>
            </a:r>
            <a:endParaRPr lang="zh-CN" altLang="en-US" dirty="0"/>
          </a:p>
        </p:txBody>
      </p:sp>
      <p:pic>
        <p:nvPicPr>
          <p:cNvPr id="8" name="图片 7"/>
          <p:cNvPicPr>
            <a:picLocks noChangeAspect="1"/>
          </p:cNvPicPr>
          <p:nvPr/>
        </p:nvPicPr>
        <p:blipFill>
          <a:blip r:embed="rId2"/>
          <a:stretch>
            <a:fillRect/>
          </a:stretch>
        </p:blipFill>
        <p:spPr>
          <a:xfrm>
            <a:off x="2804399" y="1335504"/>
            <a:ext cx="3024335" cy="2475731"/>
          </a:xfrm>
          <a:prstGeom prst="rect">
            <a:avLst/>
          </a:prstGeom>
        </p:spPr>
      </p:pic>
      <p:pic>
        <p:nvPicPr>
          <p:cNvPr id="9" name="图片 8"/>
          <p:cNvPicPr>
            <a:picLocks noChangeAspect="1"/>
          </p:cNvPicPr>
          <p:nvPr/>
        </p:nvPicPr>
        <p:blipFill>
          <a:blip r:embed="rId3"/>
          <a:stretch>
            <a:fillRect/>
          </a:stretch>
        </p:blipFill>
        <p:spPr>
          <a:xfrm>
            <a:off x="5852364" y="1377593"/>
            <a:ext cx="2899789" cy="2397394"/>
          </a:xfrm>
          <a:prstGeom prst="rect">
            <a:avLst/>
          </a:prstGeom>
        </p:spPr>
      </p:pic>
      <p:pic>
        <p:nvPicPr>
          <p:cNvPr id="10" name="图片 9"/>
          <p:cNvPicPr>
            <a:picLocks noChangeAspect="1"/>
          </p:cNvPicPr>
          <p:nvPr/>
        </p:nvPicPr>
        <p:blipFill>
          <a:blip r:embed="rId4"/>
          <a:stretch>
            <a:fillRect/>
          </a:stretch>
        </p:blipFill>
        <p:spPr>
          <a:xfrm>
            <a:off x="779832" y="4183602"/>
            <a:ext cx="2395740" cy="1908621"/>
          </a:xfrm>
          <a:prstGeom prst="rect">
            <a:avLst/>
          </a:prstGeom>
        </p:spPr>
      </p:pic>
      <p:pic>
        <p:nvPicPr>
          <p:cNvPr id="11" name="图片 10"/>
          <p:cNvPicPr>
            <a:picLocks noChangeAspect="1"/>
          </p:cNvPicPr>
          <p:nvPr/>
        </p:nvPicPr>
        <p:blipFill>
          <a:blip r:embed="rId5"/>
          <a:stretch>
            <a:fillRect/>
          </a:stretch>
        </p:blipFill>
        <p:spPr>
          <a:xfrm>
            <a:off x="3358997" y="4183601"/>
            <a:ext cx="2725170" cy="1908621"/>
          </a:xfrm>
          <a:prstGeom prst="rect">
            <a:avLst/>
          </a:prstGeom>
        </p:spPr>
      </p:pic>
      <p:pic>
        <p:nvPicPr>
          <p:cNvPr id="12" name="图片 11"/>
          <p:cNvPicPr>
            <a:picLocks noChangeAspect="1"/>
          </p:cNvPicPr>
          <p:nvPr/>
        </p:nvPicPr>
        <p:blipFill>
          <a:blip r:embed="rId6"/>
          <a:stretch>
            <a:fillRect/>
          </a:stretch>
        </p:blipFill>
        <p:spPr>
          <a:xfrm>
            <a:off x="6267592" y="4183600"/>
            <a:ext cx="2232248" cy="1908621"/>
          </a:xfrm>
          <a:prstGeom prst="rect">
            <a:avLst/>
          </a:prstGeom>
        </p:spPr>
      </p:pic>
      <p:sp>
        <p:nvSpPr>
          <p:cNvPr id="13" name="圆角矩形 12"/>
          <p:cNvSpPr/>
          <p:nvPr/>
        </p:nvSpPr>
        <p:spPr>
          <a:xfrm>
            <a:off x="539552" y="848968"/>
            <a:ext cx="1872208" cy="3091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dirty="0" smtClean="0"/>
              <a:t>非晶铁芯</a:t>
            </a:r>
            <a:r>
              <a:rPr lang="zh-CN" altLang="en-US" dirty="0" smtClean="0"/>
              <a:t>电机</a:t>
            </a:r>
            <a:r>
              <a:rPr lang="en-US" altLang="zh-CN" dirty="0" smtClean="0"/>
              <a:t>15</a:t>
            </a:r>
            <a:endParaRPr lang="zh-CN" altLang="en-US" dirty="0"/>
          </a:p>
        </p:txBody>
      </p:sp>
      <p:sp>
        <p:nvSpPr>
          <p:cNvPr id="14" name="矩形 13"/>
          <p:cNvSpPr/>
          <p:nvPr/>
        </p:nvSpPr>
        <p:spPr>
          <a:xfrm>
            <a:off x="721110" y="1335504"/>
            <a:ext cx="1973738" cy="923330"/>
          </a:xfrm>
          <a:prstGeom prst="rect">
            <a:avLst/>
          </a:prstGeom>
          <a:ln w="28575">
            <a:solidFill>
              <a:srgbClr val="FF0000"/>
            </a:solidFill>
          </a:ln>
        </p:spPr>
        <p:txBody>
          <a:bodyPr wrap="square">
            <a:spAutoFit/>
          </a:bodyPr>
          <a:lstStyle/>
          <a:p>
            <a:r>
              <a:rPr lang="zh-CN" altLang="en-US" dirty="0"/>
              <a:t>波兰学者也对非晶电机进行了</a:t>
            </a:r>
            <a:r>
              <a:rPr lang="zh-CN" altLang="en-US" dirty="0" smtClean="0"/>
              <a:t>研究</a:t>
            </a:r>
            <a:endParaRPr lang="en-US" altLang="zh-CN" dirty="0"/>
          </a:p>
        </p:txBody>
      </p:sp>
      <p:sp>
        <p:nvSpPr>
          <p:cNvPr id="15"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39675681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3" name="图片 2"/>
          <p:cNvPicPr>
            <a:picLocks noChangeAspect="1"/>
          </p:cNvPicPr>
          <p:nvPr/>
        </p:nvPicPr>
        <p:blipFill>
          <a:blip r:embed="rId2"/>
          <a:stretch>
            <a:fillRect/>
          </a:stretch>
        </p:blipFill>
        <p:spPr>
          <a:xfrm>
            <a:off x="1475656" y="1258272"/>
            <a:ext cx="2232248" cy="2143376"/>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3"/>
          <a:stretch>
            <a:fillRect/>
          </a:stretch>
        </p:blipFill>
        <p:spPr>
          <a:xfrm>
            <a:off x="5220072" y="1238730"/>
            <a:ext cx="2271754" cy="2043087"/>
          </a:xfrm>
          <a:prstGeom prst="rect">
            <a:avLst/>
          </a:prstGeom>
        </p:spPr>
      </p:pic>
      <p:pic>
        <p:nvPicPr>
          <p:cNvPr id="7" name="图片 6"/>
          <p:cNvPicPr>
            <a:picLocks noChangeAspect="1"/>
          </p:cNvPicPr>
          <p:nvPr/>
        </p:nvPicPr>
        <p:blipFill>
          <a:blip r:embed="rId4"/>
          <a:stretch>
            <a:fillRect/>
          </a:stretch>
        </p:blipFill>
        <p:spPr>
          <a:xfrm>
            <a:off x="5220072" y="3493720"/>
            <a:ext cx="2370373" cy="1838249"/>
          </a:xfrm>
          <a:prstGeom prst="rect">
            <a:avLst/>
          </a:prstGeom>
        </p:spPr>
      </p:pic>
      <p:pic>
        <p:nvPicPr>
          <p:cNvPr id="8" name="图片 7"/>
          <p:cNvPicPr>
            <a:picLocks noChangeAspect="1"/>
          </p:cNvPicPr>
          <p:nvPr/>
        </p:nvPicPr>
        <p:blipFill>
          <a:blip r:embed="rId5"/>
          <a:stretch>
            <a:fillRect/>
          </a:stretch>
        </p:blipFill>
        <p:spPr>
          <a:xfrm>
            <a:off x="1261678" y="3682204"/>
            <a:ext cx="3141723" cy="1587397"/>
          </a:xfrm>
          <a:prstGeom prst="rect">
            <a:avLst/>
          </a:prstGeom>
        </p:spPr>
      </p:pic>
      <p:sp>
        <p:nvSpPr>
          <p:cNvPr id="10" name="矩形 9"/>
          <p:cNvSpPr/>
          <p:nvPr/>
        </p:nvSpPr>
        <p:spPr>
          <a:xfrm>
            <a:off x="827584" y="5382025"/>
            <a:ext cx="8503170" cy="646331"/>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This prototype appeared to have high </a:t>
            </a:r>
            <a:r>
              <a:rPr lang="en-US" altLang="zh-CN" dirty="0" smtClean="0">
                <a:latin typeface="Times New Roman" panose="02020603050405020304" pitchFamily="18" charset="0"/>
                <a:cs typeface="Times New Roman" panose="02020603050405020304" pitchFamily="18" charset="0"/>
              </a:rPr>
              <a:t>operating efficiency</a:t>
            </a:r>
            <a:r>
              <a:rPr lang="en-US" altLang="zh-CN" dirty="0">
                <a:latin typeface="Times New Roman" panose="02020603050405020304" pitchFamily="18" charset="0"/>
                <a:cs typeface="Times New Roman" panose="02020603050405020304" pitchFamily="18" charset="0"/>
              </a:rPr>
              <a:t>, reaching 90% over a wide range of </a:t>
            </a:r>
            <a:r>
              <a:rPr lang="en-US" altLang="zh-CN" dirty="0" smtClean="0">
                <a:latin typeface="Times New Roman" panose="02020603050405020304" pitchFamily="18" charset="0"/>
                <a:cs typeface="Times New Roman" panose="02020603050405020304" pitchFamily="18" charset="0"/>
              </a:rPr>
              <a:t>torques</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11" name="矩形 10"/>
          <p:cNvSpPr/>
          <p:nvPr/>
        </p:nvSpPr>
        <p:spPr>
          <a:xfrm>
            <a:off x="575702" y="6052250"/>
            <a:ext cx="7992596" cy="461665"/>
          </a:xfrm>
          <a:prstGeom prst="rect">
            <a:avLst/>
          </a:prstGeom>
        </p:spPr>
        <p:txBody>
          <a:bodyPr wrap="square">
            <a:spAutoFit/>
          </a:bodyPr>
          <a:lstStyle/>
          <a:p>
            <a:r>
              <a:rPr lang="en-US" altLang="zh-CN" sz="1200" dirty="0" smtClean="0">
                <a:solidFill>
                  <a:srgbClr val="404040"/>
                </a:solidFill>
                <a:latin typeface="Arial" panose="020B0604020202020204" pitchFamily="34" charset="0"/>
              </a:rPr>
              <a:t>【1】Kolano </a:t>
            </a:r>
            <a:r>
              <a:rPr lang="en-US" altLang="zh-CN" sz="1200" dirty="0">
                <a:solidFill>
                  <a:srgbClr val="404040"/>
                </a:solidFill>
                <a:latin typeface="Arial" panose="020B0604020202020204" pitchFamily="34" charset="0"/>
              </a:rPr>
              <a:t>R, </a:t>
            </a:r>
            <a:r>
              <a:rPr lang="en-US" altLang="zh-CN" sz="1200" dirty="0" err="1">
                <a:solidFill>
                  <a:srgbClr val="404040"/>
                </a:solidFill>
                <a:latin typeface="Arial" panose="020B0604020202020204" pitchFamily="34" charset="0"/>
              </a:rPr>
              <a:t>Kolanoburian</a:t>
            </a:r>
            <a:r>
              <a:rPr lang="en-US" altLang="zh-CN" sz="1200" dirty="0">
                <a:solidFill>
                  <a:srgbClr val="404040"/>
                </a:solidFill>
                <a:latin typeface="Arial" panose="020B0604020202020204" pitchFamily="34" charset="0"/>
              </a:rPr>
              <a:t> A, </a:t>
            </a:r>
            <a:r>
              <a:rPr lang="en-US" altLang="zh-CN" sz="1200" dirty="0" err="1">
                <a:solidFill>
                  <a:srgbClr val="404040"/>
                </a:solidFill>
                <a:latin typeface="Arial" panose="020B0604020202020204" pitchFamily="34" charset="0"/>
              </a:rPr>
              <a:t>Krykowski</a:t>
            </a:r>
            <a:r>
              <a:rPr lang="en-US" altLang="zh-CN" sz="1200" dirty="0">
                <a:solidFill>
                  <a:srgbClr val="404040"/>
                </a:solidFill>
                <a:latin typeface="Arial" panose="020B0604020202020204" pitchFamily="34" charset="0"/>
              </a:rPr>
              <a:t> K, et al. Amorphous Soft Magnetic Core for the Stator of the High-Speed PMBLDC Motor With Half-Open Slots[J]. IEEE Transactions on Magnetics, 2016.</a:t>
            </a:r>
            <a:endParaRPr lang="zh-CN" altLang="en-US" sz="1200" dirty="0"/>
          </a:p>
        </p:txBody>
      </p:sp>
      <p:sp>
        <p:nvSpPr>
          <p:cNvPr id="12"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29988473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3" name="文本框 2"/>
          <p:cNvSpPr txBox="1"/>
          <p:nvPr/>
        </p:nvSpPr>
        <p:spPr>
          <a:xfrm>
            <a:off x="322066" y="2558417"/>
            <a:ext cx="3240360" cy="1200329"/>
          </a:xfrm>
          <a:prstGeom prst="rect">
            <a:avLst/>
          </a:prstGeom>
          <a:noFill/>
        </p:spPr>
        <p:txBody>
          <a:bodyPr wrap="square" rtlCol="0">
            <a:spAutoFit/>
          </a:bodyPr>
          <a:lstStyle/>
          <a:p>
            <a:r>
              <a:rPr lang="zh-CN" altLang="en-US" dirty="0" smtClean="0"/>
              <a:t>山东大学高军教授的学生张红发表的论文中采用安泰科技发明的方法，加工了异步电机的定子，并对其性能进行了研究。</a:t>
            </a:r>
            <a:endParaRPr lang="zh-CN" altLang="en-US" dirty="0"/>
          </a:p>
        </p:txBody>
      </p:sp>
      <p:sp>
        <p:nvSpPr>
          <p:cNvPr id="6" name="文本框 5"/>
          <p:cNvSpPr txBox="1"/>
          <p:nvPr/>
        </p:nvSpPr>
        <p:spPr>
          <a:xfrm>
            <a:off x="329288" y="3892010"/>
            <a:ext cx="2592288" cy="646331"/>
          </a:xfrm>
          <a:prstGeom prst="rect">
            <a:avLst/>
          </a:prstGeom>
          <a:noFill/>
        </p:spPr>
        <p:txBody>
          <a:bodyPr wrap="square" rtlCol="0">
            <a:spAutoFit/>
          </a:bodyPr>
          <a:lstStyle/>
          <a:p>
            <a:r>
              <a:rPr lang="zh-CN" altLang="en-US" dirty="0" smtClean="0"/>
              <a:t>电机</a:t>
            </a:r>
            <a:r>
              <a:rPr lang="en-US" altLang="zh-CN" dirty="0" smtClean="0"/>
              <a:t>Y2-632-4</a:t>
            </a:r>
            <a:r>
              <a:rPr lang="zh-CN" altLang="en-US" dirty="0" smtClean="0"/>
              <a:t>型异步机 功率</a:t>
            </a:r>
            <a:r>
              <a:rPr lang="en-US" altLang="zh-CN" dirty="0"/>
              <a:t>0</a:t>
            </a:r>
            <a:r>
              <a:rPr lang="en-US" altLang="zh-CN" dirty="0" smtClean="0"/>
              <a:t>.18KkW</a:t>
            </a:r>
            <a:endParaRPr lang="zh-CN" altLang="en-US" dirty="0"/>
          </a:p>
        </p:txBody>
      </p:sp>
      <p:pic>
        <p:nvPicPr>
          <p:cNvPr id="7" name="图片 6"/>
          <p:cNvPicPr>
            <a:picLocks noChangeAspect="1"/>
          </p:cNvPicPr>
          <p:nvPr/>
        </p:nvPicPr>
        <p:blipFill>
          <a:blip r:embed="rId2"/>
          <a:stretch>
            <a:fillRect/>
          </a:stretch>
        </p:blipFill>
        <p:spPr>
          <a:xfrm>
            <a:off x="3562426" y="753848"/>
            <a:ext cx="5400600" cy="1045244"/>
          </a:xfrm>
          <a:prstGeom prst="rect">
            <a:avLst/>
          </a:prstGeom>
        </p:spPr>
      </p:pic>
      <p:pic>
        <p:nvPicPr>
          <p:cNvPr id="8" name="图片 7"/>
          <p:cNvPicPr>
            <a:picLocks noChangeAspect="1"/>
          </p:cNvPicPr>
          <p:nvPr/>
        </p:nvPicPr>
        <p:blipFill>
          <a:blip r:embed="rId3"/>
          <a:stretch>
            <a:fillRect/>
          </a:stretch>
        </p:blipFill>
        <p:spPr>
          <a:xfrm>
            <a:off x="6505872" y="1807000"/>
            <a:ext cx="2457154" cy="2016224"/>
          </a:xfrm>
          <a:prstGeom prst="rect">
            <a:avLst/>
          </a:prstGeom>
        </p:spPr>
      </p:pic>
      <p:pic>
        <p:nvPicPr>
          <p:cNvPr id="9" name="图片 8"/>
          <p:cNvPicPr>
            <a:picLocks noChangeAspect="1"/>
          </p:cNvPicPr>
          <p:nvPr/>
        </p:nvPicPr>
        <p:blipFill>
          <a:blip r:embed="rId4"/>
          <a:stretch>
            <a:fillRect/>
          </a:stretch>
        </p:blipFill>
        <p:spPr>
          <a:xfrm>
            <a:off x="3580157" y="1840965"/>
            <a:ext cx="2781260" cy="1982258"/>
          </a:xfrm>
          <a:prstGeom prst="rect">
            <a:avLst/>
          </a:prstGeom>
        </p:spPr>
      </p:pic>
      <p:pic>
        <p:nvPicPr>
          <p:cNvPr id="10" name="图片 9"/>
          <p:cNvPicPr>
            <a:picLocks noChangeAspect="1"/>
          </p:cNvPicPr>
          <p:nvPr/>
        </p:nvPicPr>
        <p:blipFill>
          <a:blip r:embed="rId5"/>
          <a:stretch>
            <a:fillRect/>
          </a:stretch>
        </p:blipFill>
        <p:spPr>
          <a:xfrm>
            <a:off x="4206758" y="4305203"/>
            <a:ext cx="4598228" cy="1771555"/>
          </a:xfrm>
          <a:prstGeom prst="rect">
            <a:avLst/>
          </a:prstGeom>
        </p:spPr>
      </p:pic>
      <p:sp>
        <p:nvSpPr>
          <p:cNvPr id="11" name="矩形 10"/>
          <p:cNvSpPr/>
          <p:nvPr/>
        </p:nvSpPr>
        <p:spPr>
          <a:xfrm>
            <a:off x="329288" y="4648715"/>
            <a:ext cx="3312368" cy="1477328"/>
          </a:xfrm>
          <a:prstGeom prst="rect">
            <a:avLst/>
          </a:prstGeom>
        </p:spPr>
        <p:txBody>
          <a:bodyPr wrap="square">
            <a:spAutoFit/>
          </a:bodyPr>
          <a:lstStyle/>
          <a:p>
            <a:r>
              <a:rPr lang="zh-CN" altLang="en-US" dirty="0"/>
              <a:t>非晶定子铁心的比损耗单位重量</a:t>
            </a:r>
            <a:r>
              <a:rPr lang="zh-CN" altLang="en-US" dirty="0" smtClean="0"/>
              <a:t>损耗</a:t>
            </a:r>
            <a:r>
              <a:rPr lang="en-US" altLang="zh-CN" dirty="0" smtClean="0"/>
              <a:t>P=1.25W/kg</a:t>
            </a:r>
            <a:r>
              <a:rPr lang="zh-CN" altLang="en-US" dirty="0" smtClean="0"/>
              <a:t>，</a:t>
            </a:r>
            <a:r>
              <a:rPr lang="zh-CN" altLang="en-US" dirty="0"/>
              <a:t>牌号</a:t>
            </a:r>
            <a:r>
              <a:rPr lang="zh-CN" altLang="en-US" dirty="0" smtClean="0"/>
              <a:t>为</a:t>
            </a:r>
            <a:r>
              <a:rPr lang="en-US" altLang="zh-CN" dirty="0" smtClean="0"/>
              <a:t>35</a:t>
            </a:r>
            <a:r>
              <a:rPr lang="zh-CN" altLang="en-US" dirty="0" smtClean="0"/>
              <a:t>点</a:t>
            </a:r>
            <a:r>
              <a:rPr lang="en-US" altLang="zh-CN" dirty="0" smtClean="0"/>
              <a:t>440</a:t>
            </a:r>
            <a:r>
              <a:rPr lang="zh-CN" altLang="en-US" dirty="0" smtClean="0"/>
              <a:t>的冷扎无取向硅钢铁</a:t>
            </a:r>
            <a:r>
              <a:rPr lang="zh-CN" altLang="en-US" dirty="0"/>
              <a:t>心的比损耗</a:t>
            </a:r>
            <a:r>
              <a:rPr lang="zh-CN" altLang="en-US" dirty="0" smtClean="0"/>
              <a:t>低于</a:t>
            </a:r>
            <a:r>
              <a:rPr lang="en-US" altLang="zh-CN" dirty="0" smtClean="0"/>
              <a:t>4.4W/kg</a:t>
            </a:r>
            <a:r>
              <a:rPr lang="zh-CN" altLang="en-US" dirty="0" smtClean="0"/>
              <a:t>约</a:t>
            </a:r>
            <a:r>
              <a:rPr lang="zh-CN" altLang="en-US" dirty="0"/>
              <a:t>是非晶定子铁心比损耗</a:t>
            </a:r>
            <a:r>
              <a:rPr lang="zh-CN" altLang="en-US" dirty="0" smtClean="0"/>
              <a:t>的</a:t>
            </a:r>
            <a:r>
              <a:rPr lang="en-US" altLang="zh-CN" dirty="0" smtClean="0"/>
              <a:t>3.5</a:t>
            </a:r>
            <a:r>
              <a:rPr lang="zh-CN" altLang="en-US" dirty="0" smtClean="0"/>
              <a:t>倍</a:t>
            </a:r>
            <a:r>
              <a:rPr lang="zh-CN" altLang="en-US" dirty="0"/>
              <a:t>。</a:t>
            </a:r>
          </a:p>
        </p:txBody>
      </p:sp>
      <p:sp>
        <p:nvSpPr>
          <p:cNvPr id="12" name="矩形 11"/>
          <p:cNvSpPr/>
          <p:nvPr/>
        </p:nvSpPr>
        <p:spPr>
          <a:xfrm>
            <a:off x="463777" y="6204279"/>
            <a:ext cx="8495482" cy="276999"/>
          </a:xfrm>
          <a:prstGeom prst="rect">
            <a:avLst/>
          </a:prstGeom>
        </p:spPr>
        <p:txBody>
          <a:bodyPr wrap="square">
            <a:spAutoFit/>
          </a:bodyPr>
          <a:lstStyle/>
          <a:p>
            <a:r>
              <a:rPr lang="en-US" altLang="zh-CN" sz="1200" dirty="0" smtClean="0">
                <a:solidFill>
                  <a:srgbClr val="000000"/>
                </a:solidFill>
                <a:latin typeface="Arial" panose="020B0604020202020204" pitchFamily="34" charset="0"/>
              </a:rPr>
              <a:t>【1】</a:t>
            </a:r>
            <a:r>
              <a:rPr lang="zh-CN" altLang="en-US" sz="1200" dirty="0" smtClean="0">
                <a:solidFill>
                  <a:srgbClr val="000000"/>
                </a:solidFill>
                <a:latin typeface="Arial" panose="020B0604020202020204" pitchFamily="34" charset="0"/>
              </a:rPr>
              <a:t>张红</a:t>
            </a:r>
            <a:r>
              <a:rPr lang="en-US" altLang="zh-CN" sz="1200" dirty="0">
                <a:solidFill>
                  <a:srgbClr val="000000"/>
                </a:solidFill>
                <a:latin typeface="Arial" panose="020B0604020202020204" pitchFamily="34" charset="0"/>
              </a:rPr>
              <a:t>. Y2-632-4</a:t>
            </a:r>
            <a:r>
              <a:rPr lang="zh-CN" altLang="en-US" sz="1200" dirty="0">
                <a:solidFill>
                  <a:srgbClr val="000000"/>
                </a:solidFill>
                <a:latin typeface="Arial" panose="020B0604020202020204" pitchFamily="34" charset="0"/>
              </a:rPr>
              <a:t>型非晶电机研究及非晶铁心卷绕装置设计</a:t>
            </a:r>
            <a:r>
              <a:rPr lang="en-US" altLang="zh-CN" sz="1200" dirty="0">
                <a:solidFill>
                  <a:srgbClr val="000000"/>
                </a:solidFill>
                <a:latin typeface="Arial" panose="020B0604020202020204" pitchFamily="34" charset="0"/>
              </a:rPr>
              <a:t>[D]. </a:t>
            </a:r>
            <a:r>
              <a:rPr lang="zh-CN" altLang="en-US" sz="1200" dirty="0">
                <a:solidFill>
                  <a:srgbClr val="000000"/>
                </a:solidFill>
                <a:latin typeface="Arial" panose="020B0604020202020204" pitchFamily="34" charset="0"/>
              </a:rPr>
              <a:t>山东大学</a:t>
            </a:r>
            <a:r>
              <a:rPr lang="en-US" altLang="zh-CN" sz="1200" dirty="0">
                <a:solidFill>
                  <a:srgbClr val="000000"/>
                </a:solidFill>
                <a:latin typeface="Arial" panose="020B0604020202020204" pitchFamily="34" charset="0"/>
              </a:rPr>
              <a:t>, 2013.</a:t>
            </a:r>
            <a:endParaRPr lang="zh-CN" altLang="en-US" sz="1200" dirty="0"/>
          </a:p>
        </p:txBody>
      </p:sp>
      <p:sp>
        <p:nvSpPr>
          <p:cNvPr id="13" name="圆角矩形 12"/>
          <p:cNvSpPr/>
          <p:nvPr/>
        </p:nvSpPr>
        <p:spPr>
          <a:xfrm>
            <a:off x="463776" y="839100"/>
            <a:ext cx="1947983" cy="3091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dirty="0" smtClean="0"/>
              <a:t>非晶铁芯</a:t>
            </a:r>
            <a:r>
              <a:rPr lang="zh-CN" altLang="en-US" dirty="0" smtClean="0"/>
              <a:t>电机</a:t>
            </a:r>
            <a:r>
              <a:rPr lang="en-US" altLang="zh-CN" dirty="0" smtClean="0"/>
              <a:t>16</a:t>
            </a:r>
            <a:endParaRPr lang="zh-CN" altLang="en-US" dirty="0"/>
          </a:p>
        </p:txBody>
      </p:sp>
      <p:sp>
        <p:nvSpPr>
          <p:cNvPr id="14" name="矩形 13"/>
          <p:cNvSpPr/>
          <p:nvPr/>
        </p:nvSpPr>
        <p:spPr>
          <a:xfrm>
            <a:off x="382810" y="1228609"/>
            <a:ext cx="3036915" cy="1200329"/>
          </a:xfrm>
          <a:prstGeom prst="rect">
            <a:avLst/>
          </a:prstGeom>
          <a:ln w="28575">
            <a:solidFill>
              <a:srgbClr val="FF0000"/>
            </a:solidFill>
          </a:ln>
        </p:spPr>
        <p:txBody>
          <a:bodyPr wrap="square">
            <a:spAutoFit/>
          </a:bodyPr>
          <a:lstStyle/>
          <a:p>
            <a:r>
              <a:rPr lang="zh-CN" altLang="en-US" dirty="0"/>
              <a:t>国内对非晶电机的研究尚处于起步阶段。安泰科技研发了一种加工径向非晶铁芯的方法，并申请了专利。</a:t>
            </a:r>
            <a:endParaRPr lang="en-US" altLang="zh-CN" dirty="0"/>
          </a:p>
        </p:txBody>
      </p:sp>
      <p:sp>
        <p:nvSpPr>
          <p:cNvPr id="15"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644886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3" name="文本框 2"/>
          <p:cNvSpPr txBox="1"/>
          <p:nvPr/>
        </p:nvSpPr>
        <p:spPr>
          <a:xfrm>
            <a:off x="1043608" y="1412776"/>
            <a:ext cx="7128792" cy="3831818"/>
          </a:xfrm>
          <a:prstGeom prst="rect">
            <a:avLst/>
          </a:prstGeom>
          <a:noFill/>
          <a:ln w="28575">
            <a:solidFill>
              <a:srgbClr val="FF0000"/>
            </a:solidFill>
          </a:ln>
        </p:spPr>
        <p:txBody>
          <a:bodyPr wrap="square" rtlCol="0">
            <a:spAutoFit/>
          </a:bodyPr>
          <a:lstStyle/>
          <a:p>
            <a:pPr marL="342900" indent="-342900">
              <a:lnSpc>
                <a:spcPct val="150000"/>
              </a:lnSpc>
              <a:buFont typeface="Wingdings" panose="05000000000000000000" pitchFamily="2" charset="2"/>
              <a:buChar char="l"/>
            </a:pPr>
            <a:r>
              <a:rPr lang="zh-CN" altLang="en-US" dirty="0" smtClean="0">
                <a:solidFill>
                  <a:srgbClr val="FF0000"/>
                </a:solidFill>
              </a:rPr>
              <a:t>小型电机</a:t>
            </a:r>
            <a:endParaRPr lang="en-US" altLang="zh-CN" dirty="0" smtClean="0">
              <a:solidFill>
                <a:srgbClr val="FF0000"/>
              </a:solidFill>
            </a:endParaRPr>
          </a:p>
          <a:p>
            <a:pPr>
              <a:lnSpc>
                <a:spcPct val="150000"/>
              </a:lnSpc>
            </a:pPr>
            <a:r>
              <a:rPr lang="zh-CN" altLang="en-US" dirty="0" smtClean="0"/>
              <a:t>       受</a:t>
            </a:r>
            <a:r>
              <a:rPr lang="zh-CN" altLang="en-US" dirty="0"/>
              <a:t>非晶带材规格</a:t>
            </a:r>
            <a:r>
              <a:rPr lang="zh-CN" altLang="en-US" dirty="0" smtClean="0"/>
              <a:t>限制</a:t>
            </a:r>
            <a:endParaRPr lang="en-US" altLang="zh-CN" dirty="0" smtClean="0"/>
          </a:p>
          <a:p>
            <a:pPr marL="342900" indent="-342900">
              <a:lnSpc>
                <a:spcPct val="150000"/>
              </a:lnSpc>
              <a:buFont typeface="Wingdings" panose="05000000000000000000" pitchFamily="2" charset="2"/>
              <a:buChar char="l"/>
            </a:pPr>
            <a:r>
              <a:rPr lang="zh-CN" altLang="en-US" dirty="0" smtClean="0">
                <a:solidFill>
                  <a:srgbClr val="FF0000"/>
                </a:solidFill>
              </a:rPr>
              <a:t>轴向磁通电机</a:t>
            </a:r>
            <a:r>
              <a:rPr lang="zh-CN" altLang="en-US" dirty="0" smtClean="0"/>
              <a:t>，而且多用于制造定子铁芯。</a:t>
            </a:r>
            <a:endParaRPr lang="en-US" altLang="zh-CN" dirty="0" smtClean="0"/>
          </a:p>
          <a:p>
            <a:pPr>
              <a:lnSpc>
                <a:spcPct val="150000"/>
              </a:lnSpc>
            </a:pPr>
            <a:r>
              <a:rPr lang="en-US" altLang="zh-CN" dirty="0"/>
              <a:t> </a:t>
            </a:r>
            <a:r>
              <a:rPr lang="en-US" altLang="zh-CN" dirty="0" smtClean="0"/>
              <a:t>  </a:t>
            </a:r>
            <a:r>
              <a:rPr lang="zh-CN" altLang="en-US" dirty="0" smtClean="0"/>
              <a:t>    轴向气隙结构容易实现多极结构，从而实现电机的高频化；</a:t>
            </a:r>
            <a:endParaRPr lang="en-US" altLang="zh-CN" dirty="0" smtClean="0"/>
          </a:p>
          <a:p>
            <a:pPr>
              <a:lnSpc>
                <a:spcPct val="150000"/>
              </a:lnSpc>
            </a:pPr>
            <a:r>
              <a:rPr lang="zh-CN" altLang="en-US" dirty="0" smtClean="0"/>
              <a:t>       定子形状相对简单，成型容易，质量有保证；</a:t>
            </a:r>
            <a:endParaRPr lang="en-US" altLang="zh-CN" dirty="0" smtClean="0"/>
          </a:p>
          <a:p>
            <a:pPr>
              <a:lnSpc>
                <a:spcPct val="150000"/>
              </a:lnSpc>
            </a:pPr>
            <a:r>
              <a:rPr lang="zh-CN" altLang="en-US" dirty="0" smtClean="0"/>
              <a:t>       线圈可采用成型线圈，适用于批量化生产，降低成本；</a:t>
            </a:r>
            <a:endParaRPr lang="en-US" altLang="zh-CN" dirty="0" smtClean="0"/>
          </a:p>
          <a:p>
            <a:pPr>
              <a:lnSpc>
                <a:spcPct val="150000"/>
              </a:lnSpc>
            </a:pPr>
            <a:r>
              <a:rPr lang="zh-CN" altLang="en-US" dirty="0" smtClean="0"/>
              <a:t>       轴向磁场电机结构容易设计冷却系统，可以制造高功率密度电机</a:t>
            </a:r>
            <a:endParaRPr lang="en-US" altLang="zh-CN" dirty="0" smtClean="0"/>
          </a:p>
          <a:p>
            <a:pPr marL="342900" indent="-342900">
              <a:lnSpc>
                <a:spcPct val="150000"/>
              </a:lnSpc>
              <a:buFont typeface="Wingdings" panose="05000000000000000000" pitchFamily="2" charset="2"/>
              <a:buChar char="l"/>
            </a:pPr>
            <a:r>
              <a:rPr lang="zh-CN" altLang="en-US" dirty="0" smtClean="0">
                <a:solidFill>
                  <a:srgbClr val="FF0000"/>
                </a:solidFill>
              </a:rPr>
              <a:t>高速高频</a:t>
            </a:r>
            <a:endParaRPr lang="en-US" altLang="zh-CN" dirty="0" smtClean="0">
              <a:solidFill>
                <a:srgbClr val="FF0000"/>
              </a:solidFill>
            </a:endParaRPr>
          </a:p>
          <a:p>
            <a:pPr>
              <a:lnSpc>
                <a:spcPct val="150000"/>
              </a:lnSpc>
            </a:pPr>
            <a:r>
              <a:rPr lang="zh-CN" altLang="en-US" dirty="0" smtClean="0"/>
              <a:t>      提高电机功率密度，减小电机体积，提高电机效率</a:t>
            </a:r>
            <a:endParaRPr lang="en-US" altLang="zh-CN" dirty="0" smtClean="0"/>
          </a:p>
        </p:txBody>
      </p:sp>
      <p:sp>
        <p:nvSpPr>
          <p:cNvPr id="8" name="圆角矩形 7"/>
          <p:cNvSpPr/>
          <p:nvPr/>
        </p:nvSpPr>
        <p:spPr>
          <a:xfrm>
            <a:off x="467544" y="910099"/>
            <a:ext cx="1947983" cy="3091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dirty="0" smtClean="0"/>
              <a:t>非</a:t>
            </a:r>
            <a:r>
              <a:rPr lang="zh-CN" altLang="en-US" dirty="0" smtClean="0"/>
              <a:t>晶电机总结</a:t>
            </a:r>
            <a:endParaRPr lang="zh-CN" altLang="en-US" dirty="0"/>
          </a:p>
        </p:txBody>
      </p:sp>
      <p:sp>
        <p:nvSpPr>
          <p:cNvPr id="9" name="文本框 8"/>
          <p:cNvSpPr txBox="1"/>
          <p:nvPr/>
        </p:nvSpPr>
        <p:spPr>
          <a:xfrm>
            <a:off x="1043608" y="5589240"/>
            <a:ext cx="7128792" cy="646331"/>
          </a:xfrm>
          <a:prstGeom prst="rect">
            <a:avLst/>
          </a:prstGeom>
          <a:noFill/>
        </p:spPr>
        <p:txBody>
          <a:bodyPr wrap="square" rtlCol="0">
            <a:spAutoFit/>
          </a:bodyPr>
          <a:lstStyle/>
          <a:p>
            <a:r>
              <a:rPr lang="zh-CN" altLang="en-US" dirty="0" smtClean="0"/>
              <a:t>随着技工工艺的改进以及非晶材料性能的提高，非晶电机发展前景广阔，在高速高频电机领域有显著优势</a:t>
            </a:r>
            <a:endParaRPr lang="zh-CN" altLang="en-US" dirty="0"/>
          </a:p>
        </p:txBody>
      </p:sp>
      <p:sp>
        <p:nvSpPr>
          <p:cNvPr id="10" name="모서리가 둥근 직사각형 46"/>
          <p:cNvSpPr/>
          <p:nvPr/>
        </p:nvSpPr>
        <p:spPr>
          <a:xfrm>
            <a:off x="71945" y="94547"/>
            <a:ext cx="4932104" cy="579145"/>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晶电机研究</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24917000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4300" y="-29985"/>
            <a:ext cx="9144000" cy="785794"/>
          </a:xfrm>
        </p:spPr>
        <p:txBody>
          <a:bodyPr>
            <a:normAutofit/>
          </a:bodyPr>
          <a:lstStyle/>
          <a:p>
            <a:pPr algn="ctr"/>
            <a:r>
              <a:rPr lang="zh-CN" altLang="en-US" dirty="0" smtClean="0">
                <a:solidFill>
                  <a:srgbClr val="FF0000"/>
                </a:solidFill>
                <a:latin typeface="华文行楷" panose="02010800040101010101" pitchFamily="2" charset="-122"/>
                <a:ea typeface="华文行楷" panose="02010800040101010101" pitchFamily="2" charset="-122"/>
              </a:rPr>
              <a:t>内容提纲</a:t>
            </a:r>
            <a:endParaRPr lang="zh-CN" altLang="en-US" dirty="0">
              <a:solidFill>
                <a:srgbClr val="FF0000"/>
              </a:solidFill>
              <a:latin typeface="华文行楷" panose="02010800040101010101" pitchFamily="2" charset="-122"/>
              <a:ea typeface="华文行楷" panose="02010800040101010101" pitchFamily="2" charset="-122"/>
            </a:endParaRPr>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25" name="AutoShape 5"/>
          <p:cNvSpPr>
            <a:spLocks noChangeArrowheads="1"/>
          </p:cNvSpPr>
          <p:nvPr/>
        </p:nvSpPr>
        <p:spPr bwMode="gray">
          <a:xfrm>
            <a:off x="2905894" y="1683181"/>
            <a:ext cx="4343400" cy="457200"/>
          </a:xfrm>
          <a:prstGeom prst="roundRect">
            <a:avLst>
              <a:gd name="adj" fmla="val 16667"/>
            </a:avLst>
          </a:prstGeom>
          <a:gradFill rotWithShape="1">
            <a:gsLst>
              <a:gs pos="0">
                <a:schemeClr val="accent2"/>
              </a:gs>
              <a:gs pos="50000">
                <a:schemeClr val="accent2">
                  <a:gamma/>
                  <a:tint val="21176"/>
                  <a:invGamma/>
                </a:schemeClr>
              </a:gs>
              <a:gs pos="100000">
                <a:schemeClr val="accent2"/>
              </a:gs>
            </a:gsLst>
            <a:lin ang="5400000" scaled="1"/>
          </a:gradFill>
          <a:ln w="12700" algn="ctr">
            <a:solidFill>
              <a:schemeClr val="bg1"/>
            </a:solidFill>
            <a:round/>
            <a:headEnd/>
            <a:tailEnd/>
          </a:ln>
          <a:effectLst/>
          <a:extLst>
            <a:ext uri="{AF507438-7753-43E0-B8FC-AC1667EBCBE1}">
              <a14:hiddenEffects xmlns:a14="http://schemas.microsoft.com/office/drawing/2010/main">
                <a:effectLst>
                  <a:outerShdw dist="99190" dir="2388334" algn="ctr" rotWithShape="0">
                    <a:srgbClr val="333333">
                      <a:alpha val="50000"/>
                    </a:srgbClr>
                  </a:outerShdw>
                </a:effectLst>
              </a14:hiddenEffects>
            </a:ext>
          </a:extLst>
        </p:spPr>
        <p:txBody>
          <a:bodyPr wrap="none" anchor="ctr"/>
          <a:lstStyle/>
          <a:p>
            <a:endParaRPr lang="zh-CN" altLang="en-US"/>
          </a:p>
        </p:txBody>
      </p:sp>
      <p:sp>
        <p:nvSpPr>
          <p:cNvPr id="26" name="AutoShape 6"/>
          <p:cNvSpPr>
            <a:spLocks noChangeArrowheads="1"/>
          </p:cNvSpPr>
          <p:nvPr/>
        </p:nvSpPr>
        <p:spPr bwMode="gray">
          <a:xfrm>
            <a:off x="2524894" y="1564118"/>
            <a:ext cx="685800" cy="685800"/>
          </a:xfrm>
          <a:prstGeom prst="diamond">
            <a:avLst/>
          </a:prstGeom>
          <a:solidFill>
            <a:schemeClr val="accent2"/>
          </a:solidFill>
          <a:ln w="25400" algn="ctr">
            <a:solidFill>
              <a:schemeClr val="bg1"/>
            </a:solidFill>
            <a:miter lim="800000"/>
            <a:headEnd/>
            <a:tailEnd/>
          </a:ln>
          <a:effectLst/>
          <a:extLst>
            <a:ext uri="{AF507438-7753-43E0-B8FC-AC1667EBCBE1}">
              <a14:hiddenEffects xmlns:a14="http://schemas.microsoft.com/office/drawing/2010/main">
                <a:effectLst>
                  <a:outerShdw dist="63500" dir="2212194" algn="ctr" rotWithShape="0">
                    <a:srgbClr val="333333">
                      <a:alpha val="50000"/>
                    </a:srgbClr>
                  </a:outerShdw>
                </a:effectLst>
              </a14:hiddenEffects>
            </a:ext>
          </a:extLst>
        </p:spPr>
        <p:txBody>
          <a:bodyPr wrap="none" anchor="ctr"/>
          <a:lstStyle/>
          <a:p>
            <a:endParaRPr lang="zh-CN" altLang="en-US"/>
          </a:p>
        </p:txBody>
      </p:sp>
      <p:sp>
        <p:nvSpPr>
          <p:cNvPr id="27" name="Text Box 7"/>
          <p:cNvSpPr txBox="1">
            <a:spLocks noChangeArrowheads="1"/>
          </p:cNvSpPr>
          <p:nvPr/>
        </p:nvSpPr>
        <p:spPr bwMode="gray">
          <a:xfrm>
            <a:off x="2771800" y="1723661"/>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b="1" dirty="0" smtClean="0">
                <a:solidFill>
                  <a:srgbClr val="000000"/>
                </a:solidFill>
                <a:ea typeface="宋体" panose="02010600030101010101" pitchFamily="2" charset="-122"/>
              </a:rPr>
              <a:t>     </a:t>
            </a:r>
            <a:r>
              <a:rPr lang="zh-CN" altLang="en-US" sz="2400" b="1" dirty="0" smtClean="0">
                <a:solidFill>
                  <a:schemeClr val="bg1"/>
                </a:solidFill>
                <a:ea typeface="宋体" panose="02010600030101010101" pitchFamily="2" charset="-122"/>
              </a:rPr>
              <a:t>非晶材料</a:t>
            </a:r>
            <a:endParaRPr lang="en-US" altLang="zh-CN" sz="2400" b="1" dirty="0">
              <a:solidFill>
                <a:schemeClr val="bg1"/>
              </a:solidFill>
              <a:ea typeface="宋体" panose="02010600030101010101" pitchFamily="2" charset="-122"/>
            </a:endParaRPr>
          </a:p>
        </p:txBody>
      </p:sp>
      <p:sp>
        <p:nvSpPr>
          <p:cNvPr id="28" name="Text Box 8"/>
          <p:cNvSpPr txBox="1">
            <a:spLocks noChangeArrowheads="1"/>
          </p:cNvSpPr>
          <p:nvPr/>
        </p:nvSpPr>
        <p:spPr bwMode="gray">
          <a:xfrm>
            <a:off x="2678882" y="166254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CN" sz="2400">
                <a:solidFill>
                  <a:schemeClr val="bg1"/>
                </a:solidFill>
                <a:ea typeface="宋体" panose="02010600030101010101" pitchFamily="2" charset="-122"/>
              </a:rPr>
              <a:t>1</a:t>
            </a:r>
          </a:p>
        </p:txBody>
      </p:sp>
      <p:sp>
        <p:nvSpPr>
          <p:cNvPr id="33" name="AutoShape 15"/>
          <p:cNvSpPr>
            <a:spLocks noChangeArrowheads="1"/>
          </p:cNvSpPr>
          <p:nvPr/>
        </p:nvSpPr>
        <p:spPr bwMode="gray">
          <a:xfrm>
            <a:off x="2911863" y="2730302"/>
            <a:ext cx="4343400" cy="457200"/>
          </a:xfrm>
          <a:prstGeom prst="roundRect">
            <a:avLst>
              <a:gd name="adj" fmla="val 16667"/>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2700" algn="ctr">
            <a:solidFill>
              <a:schemeClr val="bg1"/>
            </a:solidFill>
            <a:round/>
            <a:headEnd/>
            <a:tailEnd/>
          </a:ln>
          <a:effectLst/>
        </p:spPr>
        <p:txBody>
          <a:bodyPr wrap="none" anchor="ctr"/>
          <a:lstStyle/>
          <a:p>
            <a:endParaRPr lang="zh-CN" altLang="en-US"/>
          </a:p>
        </p:txBody>
      </p:sp>
      <p:sp>
        <p:nvSpPr>
          <p:cNvPr id="34" name="AutoShape 16"/>
          <p:cNvSpPr>
            <a:spLocks noChangeArrowheads="1"/>
          </p:cNvSpPr>
          <p:nvPr/>
        </p:nvSpPr>
        <p:spPr bwMode="gray">
          <a:xfrm>
            <a:off x="2530863" y="2611239"/>
            <a:ext cx="685800" cy="685800"/>
          </a:xfrm>
          <a:prstGeom prst="diamond">
            <a:avLst/>
          </a:prstGeom>
          <a:solidFill>
            <a:schemeClr val="hlink"/>
          </a:solidFill>
          <a:ln w="25400" algn="ctr">
            <a:solidFill>
              <a:schemeClr val="bg1"/>
            </a:solidFill>
            <a:miter lim="800000"/>
            <a:headEnd/>
            <a:tailEnd/>
          </a:ln>
          <a:effectLst/>
          <a:extLst>
            <a:ext uri="{AF507438-7753-43E0-B8FC-AC1667EBCBE1}">
              <a14:hiddenEffects xmlns:a14="http://schemas.microsoft.com/office/drawing/2010/main">
                <a:effectLst>
                  <a:outerShdw dist="63500" dir="2212194" algn="ctr" rotWithShape="0">
                    <a:srgbClr val="333333">
                      <a:alpha val="50000"/>
                    </a:srgbClr>
                  </a:outerShdw>
                </a:effectLst>
              </a14:hiddenEffects>
            </a:ext>
          </a:extLst>
        </p:spPr>
        <p:txBody>
          <a:bodyPr wrap="none" anchor="ctr"/>
          <a:lstStyle/>
          <a:p>
            <a:endParaRPr lang="zh-CN" altLang="en-US"/>
          </a:p>
        </p:txBody>
      </p:sp>
      <p:sp>
        <p:nvSpPr>
          <p:cNvPr id="35" name="Text Box 17"/>
          <p:cNvSpPr txBox="1">
            <a:spLocks noChangeArrowheads="1"/>
          </p:cNvSpPr>
          <p:nvPr/>
        </p:nvSpPr>
        <p:spPr bwMode="gray">
          <a:xfrm>
            <a:off x="3140463" y="2785864"/>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sz="2400" b="1" dirty="0" smtClean="0">
                <a:solidFill>
                  <a:schemeClr val="bg1"/>
                </a:solidFill>
                <a:ea typeface="宋体" panose="02010600030101010101" pitchFamily="2" charset="-122"/>
              </a:rPr>
              <a:t>非晶电机研究</a:t>
            </a:r>
            <a:endParaRPr lang="en-US" altLang="zh-CN" sz="2400" b="1" dirty="0">
              <a:solidFill>
                <a:schemeClr val="bg1"/>
              </a:solidFill>
              <a:ea typeface="宋体" panose="02010600030101010101" pitchFamily="2" charset="-122"/>
            </a:endParaRPr>
          </a:p>
        </p:txBody>
      </p:sp>
      <p:sp>
        <p:nvSpPr>
          <p:cNvPr id="36" name="Text Box 18"/>
          <p:cNvSpPr txBox="1">
            <a:spLocks noChangeArrowheads="1"/>
          </p:cNvSpPr>
          <p:nvPr/>
        </p:nvSpPr>
        <p:spPr bwMode="gray">
          <a:xfrm>
            <a:off x="2684851" y="2709664"/>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CN" sz="2400">
                <a:solidFill>
                  <a:schemeClr val="bg1"/>
                </a:solidFill>
                <a:ea typeface="宋体" panose="02010600030101010101" pitchFamily="2" charset="-122"/>
              </a:rPr>
              <a:t>3</a:t>
            </a:r>
          </a:p>
        </p:txBody>
      </p:sp>
      <p:sp>
        <p:nvSpPr>
          <p:cNvPr id="37" name="AutoShape 20"/>
          <p:cNvSpPr>
            <a:spLocks noChangeArrowheads="1"/>
          </p:cNvSpPr>
          <p:nvPr/>
        </p:nvSpPr>
        <p:spPr bwMode="gray">
          <a:xfrm>
            <a:off x="2926435" y="3721811"/>
            <a:ext cx="4343400" cy="457200"/>
          </a:xfrm>
          <a:prstGeom prst="roundRect">
            <a:avLst>
              <a:gd name="adj" fmla="val 16667"/>
            </a:avLst>
          </a:prstGeom>
          <a:gradFill rotWithShape="1">
            <a:gsLst>
              <a:gs pos="0">
                <a:schemeClr val="folHlink"/>
              </a:gs>
              <a:gs pos="50000">
                <a:schemeClr val="folHlink">
                  <a:gamma/>
                  <a:tint val="21176"/>
                  <a:invGamma/>
                </a:schemeClr>
              </a:gs>
              <a:gs pos="100000">
                <a:schemeClr val="folHlink"/>
              </a:gs>
            </a:gsLst>
            <a:lin ang="5400000" scaled="1"/>
          </a:gradFill>
          <a:ln w="12700" algn="ctr">
            <a:solidFill>
              <a:schemeClr val="bg1"/>
            </a:solidFill>
            <a:round/>
            <a:headEnd/>
            <a:tailEnd/>
          </a:ln>
          <a:effectLst/>
          <a:extLst>
            <a:ext uri="{AF507438-7753-43E0-B8FC-AC1667EBCBE1}">
              <a14:hiddenEffects xmlns:a14="http://schemas.microsoft.com/office/drawing/2010/main">
                <a:effectLst>
                  <a:outerShdw dist="99190" dir="2388334" algn="ctr" rotWithShape="0">
                    <a:srgbClr val="333333">
                      <a:alpha val="50000"/>
                    </a:srgbClr>
                  </a:outerShdw>
                </a:effectLst>
              </a14:hiddenEffects>
            </a:ext>
          </a:extLst>
        </p:spPr>
        <p:txBody>
          <a:bodyPr wrap="none" anchor="ctr"/>
          <a:lstStyle/>
          <a:p>
            <a:endParaRPr lang="zh-CN" altLang="en-US"/>
          </a:p>
        </p:txBody>
      </p:sp>
      <p:sp>
        <p:nvSpPr>
          <p:cNvPr id="38" name="AutoShape 21"/>
          <p:cNvSpPr>
            <a:spLocks noChangeArrowheads="1"/>
          </p:cNvSpPr>
          <p:nvPr/>
        </p:nvSpPr>
        <p:spPr bwMode="gray">
          <a:xfrm>
            <a:off x="2545435" y="3602748"/>
            <a:ext cx="685800" cy="685800"/>
          </a:xfrm>
          <a:prstGeom prst="diamond">
            <a:avLst/>
          </a:prstGeom>
          <a:solidFill>
            <a:schemeClr val="folHlink"/>
          </a:solidFill>
          <a:ln w="25400" algn="ctr">
            <a:solidFill>
              <a:schemeClr val="bg1"/>
            </a:solidFill>
            <a:miter lim="800000"/>
            <a:headEnd/>
            <a:tailEnd/>
          </a:ln>
          <a:effectLst/>
          <a:extLst>
            <a:ext uri="{AF507438-7753-43E0-B8FC-AC1667EBCBE1}">
              <a14:hiddenEffects xmlns:a14="http://schemas.microsoft.com/office/drawing/2010/main">
                <a:effectLst>
                  <a:outerShdw dist="63500" dir="2212194" algn="ctr" rotWithShape="0">
                    <a:srgbClr val="333333">
                      <a:alpha val="50000"/>
                    </a:srgbClr>
                  </a:outerShdw>
                </a:effectLst>
              </a14:hiddenEffects>
            </a:ext>
          </a:extLst>
        </p:spPr>
        <p:txBody>
          <a:bodyPr wrap="none" anchor="ctr"/>
          <a:lstStyle/>
          <a:p>
            <a:endParaRPr lang="zh-CN" altLang="en-US"/>
          </a:p>
        </p:txBody>
      </p:sp>
      <p:sp>
        <p:nvSpPr>
          <p:cNvPr id="39" name="Text Box 22"/>
          <p:cNvSpPr txBox="1">
            <a:spLocks noChangeArrowheads="1"/>
          </p:cNvSpPr>
          <p:nvPr/>
        </p:nvSpPr>
        <p:spPr bwMode="gray">
          <a:xfrm>
            <a:off x="3140463" y="3791660"/>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b="1" dirty="0" smtClean="0">
                <a:solidFill>
                  <a:schemeClr val="bg1"/>
                </a:solidFill>
                <a:ea typeface="宋体" panose="02010600030101010101" pitchFamily="2" charset="-122"/>
              </a:rPr>
              <a:t>        </a:t>
            </a:r>
            <a:r>
              <a:rPr lang="zh-CN" altLang="en-US" sz="2400" b="1" dirty="0" smtClean="0">
                <a:solidFill>
                  <a:srgbClr val="FF0000"/>
                </a:solidFill>
                <a:ea typeface="宋体" panose="02010600030101010101" pitchFamily="2" charset="-122"/>
              </a:rPr>
              <a:t>非晶铁芯加工工艺</a:t>
            </a:r>
            <a:endParaRPr lang="en-US" altLang="zh-CN" sz="2400" b="1" dirty="0">
              <a:solidFill>
                <a:srgbClr val="FF0000"/>
              </a:solidFill>
              <a:ea typeface="宋体" panose="02010600030101010101" pitchFamily="2" charset="-122"/>
            </a:endParaRPr>
          </a:p>
        </p:txBody>
      </p:sp>
      <p:sp>
        <p:nvSpPr>
          <p:cNvPr id="40" name="Text Box 23"/>
          <p:cNvSpPr txBox="1">
            <a:spLocks noChangeArrowheads="1"/>
          </p:cNvSpPr>
          <p:nvPr/>
        </p:nvSpPr>
        <p:spPr bwMode="gray">
          <a:xfrm>
            <a:off x="2699423" y="370117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CN" sz="2400">
                <a:solidFill>
                  <a:schemeClr val="bg1"/>
                </a:solidFill>
                <a:ea typeface="宋体" panose="02010600030101010101" pitchFamily="2" charset="-122"/>
              </a:rPr>
              <a:t>4</a:t>
            </a:r>
          </a:p>
        </p:txBody>
      </p:sp>
      <p:sp>
        <p:nvSpPr>
          <p:cNvPr id="41" name="AutoShape 5"/>
          <p:cNvSpPr>
            <a:spLocks noChangeArrowheads="1"/>
          </p:cNvSpPr>
          <p:nvPr/>
        </p:nvSpPr>
        <p:spPr bwMode="gray">
          <a:xfrm>
            <a:off x="2905894" y="4806702"/>
            <a:ext cx="4343400" cy="457200"/>
          </a:xfrm>
          <a:prstGeom prst="roundRect">
            <a:avLst>
              <a:gd name="adj" fmla="val 16667"/>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w="12700" algn="ctr">
            <a:solidFill>
              <a:schemeClr val="bg1"/>
            </a:solidFill>
            <a:round/>
            <a:headEnd/>
            <a:tailEnd/>
          </a:ln>
          <a:effectLst/>
        </p:spPr>
        <p:txBody>
          <a:bodyPr wrap="none" anchor="ctr"/>
          <a:lstStyle/>
          <a:p>
            <a:endParaRPr lang="zh-CN" altLang="en-US"/>
          </a:p>
        </p:txBody>
      </p:sp>
      <p:sp>
        <p:nvSpPr>
          <p:cNvPr id="42" name="AutoShape 6"/>
          <p:cNvSpPr>
            <a:spLocks noChangeArrowheads="1"/>
          </p:cNvSpPr>
          <p:nvPr/>
        </p:nvSpPr>
        <p:spPr bwMode="gray">
          <a:xfrm>
            <a:off x="2524894" y="4687639"/>
            <a:ext cx="685800" cy="685800"/>
          </a:xfrm>
          <a:prstGeom prst="diamond">
            <a:avLst/>
          </a:prstGeom>
          <a:solidFill>
            <a:schemeClr val="accent3">
              <a:lumMod val="75000"/>
            </a:schemeClr>
          </a:solidFill>
          <a:ln w="25400" algn="ctr">
            <a:solidFill>
              <a:schemeClr val="bg1"/>
            </a:solidFill>
            <a:miter lim="800000"/>
            <a:headEnd/>
            <a:tailEnd/>
          </a:ln>
          <a:effectLst/>
        </p:spPr>
        <p:txBody>
          <a:bodyPr wrap="none" anchor="ctr"/>
          <a:lstStyle/>
          <a:p>
            <a:endParaRPr lang="zh-CN" altLang="en-US"/>
          </a:p>
        </p:txBody>
      </p:sp>
      <p:sp>
        <p:nvSpPr>
          <p:cNvPr id="43" name="Text Box 7"/>
          <p:cNvSpPr txBox="1">
            <a:spLocks noChangeArrowheads="1"/>
          </p:cNvSpPr>
          <p:nvPr/>
        </p:nvSpPr>
        <p:spPr bwMode="gray">
          <a:xfrm>
            <a:off x="2771800" y="4847182"/>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sz="2400" b="1" dirty="0" smtClean="0">
                <a:solidFill>
                  <a:srgbClr val="FF0000"/>
                </a:solidFill>
                <a:ea typeface="宋体" panose="02010600030101010101" pitchFamily="2" charset="-122"/>
              </a:rPr>
              <a:t>             </a:t>
            </a:r>
            <a:r>
              <a:rPr lang="zh-CN" altLang="en-US" sz="2400" b="1" dirty="0" smtClean="0">
                <a:solidFill>
                  <a:schemeClr val="bg1"/>
                </a:solidFill>
                <a:ea typeface="宋体" panose="02010600030101010101" pitchFamily="2" charset="-122"/>
              </a:rPr>
              <a:t>非晶</a:t>
            </a:r>
            <a:r>
              <a:rPr lang="en-US" altLang="zh-CN" sz="2400" b="1" dirty="0" smtClean="0">
                <a:solidFill>
                  <a:schemeClr val="bg1"/>
                </a:solidFill>
                <a:ea typeface="宋体" panose="02010600030101010101" pitchFamily="2" charset="-122"/>
              </a:rPr>
              <a:t>SRM</a:t>
            </a:r>
            <a:r>
              <a:rPr lang="zh-CN" altLang="en-US" sz="2400" b="1" dirty="0" smtClean="0">
                <a:solidFill>
                  <a:schemeClr val="bg1"/>
                </a:solidFill>
                <a:ea typeface="宋体" panose="02010600030101010101" pitchFamily="2" charset="-122"/>
              </a:rPr>
              <a:t>仿真</a:t>
            </a:r>
            <a:endParaRPr lang="en-US" altLang="zh-CN" sz="2400" b="1" dirty="0">
              <a:solidFill>
                <a:schemeClr val="bg1"/>
              </a:solidFill>
              <a:ea typeface="宋体" panose="02010600030101010101" pitchFamily="2" charset="-122"/>
            </a:endParaRPr>
          </a:p>
        </p:txBody>
      </p:sp>
      <p:sp>
        <p:nvSpPr>
          <p:cNvPr id="44" name="Text Box 8"/>
          <p:cNvSpPr txBox="1">
            <a:spLocks noChangeArrowheads="1"/>
          </p:cNvSpPr>
          <p:nvPr/>
        </p:nvSpPr>
        <p:spPr bwMode="gray">
          <a:xfrm>
            <a:off x="2685809" y="4786064"/>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CN" sz="2400" dirty="0" smtClean="0">
                <a:solidFill>
                  <a:schemeClr val="bg1"/>
                </a:solidFill>
                <a:ea typeface="宋体" panose="02010600030101010101" pitchFamily="2" charset="-122"/>
              </a:rPr>
              <a:t>5</a:t>
            </a:r>
            <a:endParaRPr lang="en-US" altLang="zh-CN" sz="2400" dirty="0">
              <a:solidFill>
                <a:schemeClr val="bg1"/>
              </a:solidFill>
              <a:ea typeface="宋体" panose="02010600030101010101" pitchFamily="2" charset="-122"/>
            </a:endParaRPr>
          </a:p>
        </p:txBody>
      </p:sp>
    </p:spTree>
    <p:extLst>
      <p:ext uri="{BB962C8B-B14F-4D97-AF65-F5344CB8AC3E}">
        <p14:creationId xmlns:p14="http://schemas.microsoft.com/office/powerpoint/2010/main" val="19787189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5" name="모서리가 둥근 직사각형 46"/>
          <p:cNvSpPr/>
          <p:nvPr/>
        </p:nvSpPr>
        <p:spPr>
          <a:xfrm>
            <a:off x="107504" y="119552"/>
            <a:ext cx="4933212" cy="546869"/>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晶铁芯加工工艺</a:t>
            </a:r>
            <a:endParaRPr lang="en-US" altLang="ko-KR" sz="2800" dirty="0">
              <a:ln>
                <a:noFill/>
              </a:ln>
              <a:solidFill>
                <a:srgbClr val="FF0000"/>
              </a:solidFill>
              <a:latin typeface="+mj-ea"/>
              <a:ea typeface="+mj-ea"/>
            </a:endParaRPr>
          </a:p>
        </p:txBody>
      </p:sp>
      <p:sp>
        <p:nvSpPr>
          <p:cNvPr id="3" name="文本框 2"/>
          <p:cNvSpPr txBox="1"/>
          <p:nvPr/>
        </p:nvSpPr>
        <p:spPr>
          <a:xfrm>
            <a:off x="359532" y="1820019"/>
            <a:ext cx="8424936" cy="4247317"/>
          </a:xfrm>
          <a:prstGeom prst="rect">
            <a:avLst/>
          </a:prstGeom>
          <a:noFill/>
        </p:spPr>
        <p:txBody>
          <a:bodyPr wrap="square" rtlCol="0">
            <a:spAutoFit/>
          </a:bodyPr>
          <a:lstStyle/>
          <a:p>
            <a:pPr>
              <a:lnSpc>
                <a:spcPct val="150000"/>
              </a:lnSpc>
            </a:pPr>
            <a:r>
              <a:rPr lang="zh-CN" altLang="en-US" dirty="0" smtClean="0"/>
              <a:t>         </a:t>
            </a:r>
            <a:r>
              <a:rPr lang="zh-CN" altLang="en-US" b="1" dirty="0" smtClean="0">
                <a:solidFill>
                  <a:srgbClr val="FF0000"/>
                </a:solidFill>
              </a:rPr>
              <a:t>非晶带材薄、硬</a:t>
            </a:r>
            <a:r>
              <a:rPr lang="zh-CN" altLang="en-US" b="1" dirty="0">
                <a:solidFill>
                  <a:srgbClr val="FF0000"/>
                </a:solidFill>
              </a:rPr>
              <a:t>、</a:t>
            </a:r>
            <a:r>
              <a:rPr lang="zh-CN" altLang="en-US" b="1" dirty="0" smtClean="0">
                <a:solidFill>
                  <a:srgbClr val="FF0000"/>
                </a:solidFill>
              </a:rPr>
              <a:t>脆，而且他的</a:t>
            </a:r>
            <a:r>
              <a:rPr lang="zh-CN" altLang="en-US" b="1" dirty="0">
                <a:solidFill>
                  <a:srgbClr val="FF0000"/>
                </a:solidFill>
              </a:rPr>
              <a:t>磁性能对应力非常敏感 </a:t>
            </a:r>
            <a:r>
              <a:rPr lang="zh-CN" altLang="en-US" dirty="0" smtClean="0"/>
              <a:t>，导致利用非晶带材加工不同形状的电机铁芯存在困难，而且加工工艺复杂，加工成本高。</a:t>
            </a:r>
            <a:endParaRPr lang="en-US" altLang="zh-CN" dirty="0" smtClean="0"/>
          </a:p>
          <a:p>
            <a:pPr>
              <a:lnSpc>
                <a:spcPct val="150000"/>
              </a:lnSpc>
            </a:pPr>
            <a:r>
              <a:rPr lang="zh-CN" altLang="en-US" dirty="0" smtClean="0"/>
              <a:t>         </a:t>
            </a:r>
            <a:endParaRPr lang="en-US" altLang="zh-CN" dirty="0" smtClean="0"/>
          </a:p>
          <a:p>
            <a:pPr>
              <a:lnSpc>
                <a:spcPct val="150000"/>
              </a:lnSpc>
            </a:pPr>
            <a:r>
              <a:rPr lang="en-US" altLang="zh-CN" b="1" dirty="0">
                <a:solidFill>
                  <a:srgbClr val="FF0000"/>
                </a:solidFill>
              </a:rPr>
              <a:t> </a:t>
            </a:r>
            <a:r>
              <a:rPr lang="en-US" altLang="zh-CN" b="1" dirty="0" smtClean="0">
                <a:solidFill>
                  <a:srgbClr val="FF0000"/>
                </a:solidFill>
              </a:rPr>
              <a:t>         </a:t>
            </a:r>
            <a:r>
              <a:rPr lang="zh-CN" altLang="en-US" b="1" dirty="0" smtClean="0">
                <a:solidFill>
                  <a:srgbClr val="FF0000"/>
                </a:solidFill>
              </a:rPr>
              <a:t>美国</a:t>
            </a:r>
            <a:r>
              <a:rPr lang="zh-CN" altLang="en-US" b="1" dirty="0">
                <a:solidFill>
                  <a:srgbClr val="FF0000"/>
                </a:solidFill>
              </a:rPr>
              <a:t>的莱特公司</a:t>
            </a:r>
            <a:r>
              <a:rPr lang="en-US" altLang="zh-CN" dirty="0"/>
              <a:t>( Light Engineering </a:t>
            </a:r>
            <a:r>
              <a:rPr lang="en-US" altLang="zh-CN" dirty="0" err="1"/>
              <a:t>Inc</a:t>
            </a:r>
            <a:r>
              <a:rPr lang="zh-CN" altLang="en-US" dirty="0"/>
              <a:t>． ，简称 </a:t>
            </a:r>
            <a:r>
              <a:rPr lang="en-US" altLang="zh-CN" dirty="0"/>
              <a:t>LE) </a:t>
            </a:r>
            <a:r>
              <a:rPr lang="zh-CN" altLang="en-US" dirty="0"/>
              <a:t>自</a:t>
            </a:r>
            <a:r>
              <a:rPr lang="en-US" altLang="zh-CN" dirty="0"/>
              <a:t>1996 </a:t>
            </a:r>
            <a:r>
              <a:rPr lang="zh-CN" altLang="en-US" dirty="0"/>
              <a:t>年开始 从 事 轴 向 磁通永磁 非 晶 电机的研 发，</a:t>
            </a:r>
            <a:r>
              <a:rPr lang="en-US" altLang="zh-CN" dirty="0"/>
              <a:t>2003 </a:t>
            </a:r>
            <a:r>
              <a:rPr lang="zh-CN" altLang="en-US" dirty="0"/>
              <a:t>年突破了轴向磁通非晶电机定子铁心的加工难题，进而实现了非晶电机系列化的小批量生产。</a:t>
            </a:r>
            <a:r>
              <a:rPr lang="en-US" altLang="zh-CN" dirty="0" smtClean="0"/>
              <a:t>        </a:t>
            </a:r>
          </a:p>
          <a:p>
            <a:pPr>
              <a:lnSpc>
                <a:spcPct val="150000"/>
              </a:lnSpc>
            </a:pPr>
            <a:r>
              <a:rPr lang="en-US" altLang="zh-CN" dirty="0" smtClean="0"/>
              <a:t>          2000 </a:t>
            </a:r>
            <a:r>
              <a:rPr lang="zh-CN" altLang="en-US" dirty="0"/>
              <a:t>年以来，</a:t>
            </a:r>
            <a:r>
              <a:rPr lang="zh-CN" altLang="en-US" dirty="0" smtClean="0"/>
              <a:t>日本日立公司</a:t>
            </a:r>
            <a:r>
              <a:rPr lang="en-US" altLang="zh-CN" dirty="0"/>
              <a:t>( Hitachi) </a:t>
            </a:r>
            <a:r>
              <a:rPr lang="zh-CN" altLang="en-US" dirty="0"/>
              <a:t>一直进行电机用非晶磁性铁心加工</a:t>
            </a:r>
            <a:r>
              <a:rPr lang="zh-CN" altLang="en-US" dirty="0" smtClean="0"/>
              <a:t>和应用</a:t>
            </a:r>
            <a:r>
              <a:rPr lang="zh-CN" altLang="en-US" dirty="0"/>
              <a:t>方面的研究工作，并取得了 </a:t>
            </a:r>
            <a:r>
              <a:rPr lang="en-US" altLang="zh-CN" dirty="0"/>
              <a:t>9 </a:t>
            </a:r>
            <a:r>
              <a:rPr lang="zh-CN" altLang="en-US" dirty="0"/>
              <a:t>项美国专利</a:t>
            </a:r>
            <a:r>
              <a:rPr lang="zh-CN" altLang="en-US" dirty="0" smtClean="0"/>
              <a:t>。        </a:t>
            </a:r>
            <a:endParaRPr lang="en-US" altLang="zh-CN" dirty="0" smtClean="0"/>
          </a:p>
          <a:p>
            <a:pPr>
              <a:lnSpc>
                <a:spcPct val="150000"/>
              </a:lnSpc>
            </a:pPr>
            <a:r>
              <a:rPr lang="en-US" altLang="zh-CN" dirty="0"/>
              <a:t> </a:t>
            </a:r>
            <a:r>
              <a:rPr lang="en-US" altLang="zh-CN" dirty="0" smtClean="0"/>
              <a:t>        </a:t>
            </a:r>
            <a:r>
              <a:rPr lang="zh-CN" altLang="en-US" dirty="0" smtClean="0"/>
              <a:t>国内</a:t>
            </a:r>
            <a:r>
              <a:rPr lang="zh-CN" altLang="en-US" b="1" dirty="0">
                <a:solidFill>
                  <a:srgbClr val="FF0000"/>
                </a:solidFill>
              </a:rPr>
              <a:t>安泰科技</a:t>
            </a:r>
            <a:r>
              <a:rPr lang="zh-CN" altLang="en-US" dirty="0"/>
              <a:t>股份有限公司也在进行非晶</a:t>
            </a:r>
            <a:r>
              <a:rPr lang="zh-CN" altLang="en-US" dirty="0" smtClean="0"/>
              <a:t>合金材料</a:t>
            </a:r>
            <a:r>
              <a:rPr lang="zh-CN" altLang="en-US" dirty="0"/>
              <a:t>在电机铁心中的应用开发，已经发明了一种</a:t>
            </a:r>
            <a:r>
              <a:rPr lang="zh-CN" altLang="en-US" dirty="0" smtClean="0"/>
              <a:t>径向</a:t>
            </a:r>
            <a:r>
              <a:rPr lang="zh-CN" altLang="en-US" dirty="0"/>
              <a:t>磁通电机用非晶合金定子铁心的制作</a:t>
            </a:r>
            <a:r>
              <a:rPr lang="zh-CN" altLang="en-US" dirty="0" smtClean="0"/>
              <a:t>方法</a:t>
            </a:r>
            <a:r>
              <a:rPr lang="zh-CN" altLang="en-US" dirty="0" smtClean="0"/>
              <a:t>。</a:t>
            </a:r>
            <a:endParaRPr lang="en-US" altLang="zh-CN" dirty="0" smtClean="0"/>
          </a:p>
        </p:txBody>
      </p:sp>
      <p:sp>
        <p:nvSpPr>
          <p:cNvPr id="7" name="圆角矩形 6"/>
          <p:cNvSpPr/>
          <p:nvPr/>
        </p:nvSpPr>
        <p:spPr>
          <a:xfrm>
            <a:off x="467544" y="910099"/>
            <a:ext cx="2520280" cy="3091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dirty="0" smtClean="0"/>
              <a:t>非</a:t>
            </a:r>
            <a:r>
              <a:rPr lang="zh-CN" altLang="en-US" dirty="0" smtClean="0"/>
              <a:t>晶铁芯加工工艺简介</a:t>
            </a:r>
            <a:endParaRPr lang="zh-CN" alt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6" name="文本框 5"/>
          <p:cNvSpPr txBox="1"/>
          <p:nvPr/>
        </p:nvSpPr>
        <p:spPr>
          <a:xfrm>
            <a:off x="504034" y="1432995"/>
            <a:ext cx="5052463" cy="923330"/>
          </a:xfrm>
          <a:prstGeom prst="rect">
            <a:avLst/>
          </a:prstGeom>
          <a:noFill/>
        </p:spPr>
        <p:txBody>
          <a:bodyPr wrap="square" rtlCol="0">
            <a:spAutoFit/>
          </a:bodyPr>
          <a:lstStyle/>
          <a:p>
            <a:r>
              <a:rPr lang="zh-CN" altLang="en-US" dirty="0" smtClean="0"/>
              <a:t>提供了一</a:t>
            </a:r>
            <a:r>
              <a:rPr lang="zh-CN" altLang="en-US" dirty="0"/>
              <a:t>种低损耗且外观整齐完整的高速电机用非晶合金</a:t>
            </a:r>
            <a:r>
              <a:rPr lang="zh-CN" altLang="en-US" dirty="0" smtClean="0"/>
              <a:t>定子铁</a:t>
            </a:r>
            <a:r>
              <a:rPr lang="zh-CN" altLang="en-US" dirty="0"/>
              <a:t>芯的制备</a:t>
            </a:r>
            <a:r>
              <a:rPr lang="zh-CN" altLang="en-US" dirty="0" smtClean="0"/>
              <a:t>方法。该方法可以用于加工径向磁通电机，一次切割成型，过程简单。</a:t>
            </a:r>
            <a:endParaRPr lang="zh-CN" altLang="en-US" dirty="0"/>
          </a:p>
        </p:txBody>
      </p:sp>
      <p:pic>
        <p:nvPicPr>
          <p:cNvPr id="7" name="图片 6"/>
          <p:cNvPicPr>
            <a:picLocks noChangeAspect="1"/>
          </p:cNvPicPr>
          <p:nvPr/>
        </p:nvPicPr>
        <p:blipFill>
          <a:blip r:embed="rId2"/>
          <a:stretch>
            <a:fillRect/>
          </a:stretch>
        </p:blipFill>
        <p:spPr>
          <a:xfrm>
            <a:off x="1346598" y="2711024"/>
            <a:ext cx="1818121" cy="1232115"/>
          </a:xfrm>
          <a:prstGeom prst="rect">
            <a:avLst/>
          </a:prstGeom>
        </p:spPr>
      </p:pic>
      <p:pic>
        <p:nvPicPr>
          <p:cNvPr id="10" name="图片 9"/>
          <p:cNvPicPr>
            <a:picLocks noChangeAspect="1"/>
          </p:cNvPicPr>
          <p:nvPr/>
        </p:nvPicPr>
        <p:blipFill>
          <a:blip r:embed="rId3"/>
          <a:stretch>
            <a:fillRect/>
          </a:stretch>
        </p:blipFill>
        <p:spPr>
          <a:xfrm>
            <a:off x="4044436" y="2479177"/>
            <a:ext cx="2100466" cy="1771801"/>
          </a:xfrm>
          <a:prstGeom prst="rect">
            <a:avLst/>
          </a:prstGeom>
        </p:spPr>
      </p:pic>
      <p:pic>
        <p:nvPicPr>
          <p:cNvPr id="11" name="图片 10"/>
          <p:cNvPicPr>
            <a:picLocks noChangeAspect="1"/>
          </p:cNvPicPr>
          <p:nvPr/>
        </p:nvPicPr>
        <p:blipFill>
          <a:blip r:embed="rId4"/>
          <a:stretch>
            <a:fillRect/>
          </a:stretch>
        </p:blipFill>
        <p:spPr>
          <a:xfrm>
            <a:off x="6667511" y="2773464"/>
            <a:ext cx="2067455" cy="1410667"/>
          </a:xfrm>
          <a:prstGeom prst="rect">
            <a:avLst/>
          </a:prstGeom>
        </p:spPr>
      </p:pic>
      <p:sp>
        <p:nvSpPr>
          <p:cNvPr id="3" name="右箭头 2"/>
          <p:cNvSpPr/>
          <p:nvPr/>
        </p:nvSpPr>
        <p:spPr>
          <a:xfrm>
            <a:off x="584129" y="3140221"/>
            <a:ext cx="791358" cy="42560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剪切</a:t>
            </a:r>
            <a:endParaRPr lang="zh-CN" altLang="en-US" dirty="0"/>
          </a:p>
        </p:txBody>
      </p:sp>
      <p:sp>
        <p:nvSpPr>
          <p:cNvPr id="14" name="右箭头 13"/>
          <p:cNvSpPr/>
          <p:nvPr/>
        </p:nvSpPr>
        <p:spPr>
          <a:xfrm>
            <a:off x="3082594" y="3133777"/>
            <a:ext cx="1043966" cy="43204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热处理</a:t>
            </a:r>
            <a:endParaRPr lang="zh-CN" altLang="en-US" dirty="0"/>
          </a:p>
        </p:txBody>
      </p:sp>
      <p:sp>
        <p:nvSpPr>
          <p:cNvPr id="15" name="右箭头 14"/>
          <p:cNvSpPr/>
          <p:nvPr/>
        </p:nvSpPr>
        <p:spPr>
          <a:xfrm>
            <a:off x="5833668" y="3136421"/>
            <a:ext cx="864212" cy="43204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叠放</a:t>
            </a:r>
            <a:endParaRPr lang="zh-CN" altLang="en-US" dirty="0"/>
          </a:p>
        </p:txBody>
      </p:sp>
      <p:sp>
        <p:nvSpPr>
          <p:cNvPr id="19" name="圆角矩形标注 18"/>
          <p:cNvSpPr/>
          <p:nvPr/>
        </p:nvSpPr>
        <p:spPr>
          <a:xfrm>
            <a:off x="683568" y="4690753"/>
            <a:ext cx="2080310" cy="1455381"/>
          </a:xfrm>
          <a:prstGeom prst="wedgeRoundRectCallout">
            <a:avLst>
              <a:gd name="adj1" fmla="val -9846"/>
              <a:gd name="adj2" fmla="val -806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根据电机的尺寸选择带材宽度和剪切长度</a:t>
            </a:r>
            <a:endParaRPr lang="zh-CN" altLang="en-US" dirty="0"/>
          </a:p>
        </p:txBody>
      </p:sp>
      <p:sp>
        <p:nvSpPr>
          <p:cNvPr id="20" name="圆角矩形标注 19"/>
          <p:cNvSpPr/>
          <p:nvPr/>
        </p:nvSpPr>
        <p:spPr>
          <a:xfrm>
            <a:off x="3893720" y="4690754"/>
            <a:ext cx="2080310" cy="1455381"/>
          </a:xfrm>
          <a:prstGeom prst="wedgeRoundRectCallout">
            <a:avLst>
              <a:gd name="adj1" fmla="val -9846"/>
              <a:gd name="adj2" fmla="val -806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防止高温晶化</a:t>
            </a:r>
            <a:endParaRPr lang="en-US" altLang="zh-CN" dirty="0" smtClean="0"/>
          </a:p>
          <a:p>
            <a:pPr algn="ctr"/>
            <a:r>
              <a:rPr lang="zh-CN" altLang="en-US" dirty="0" smtClean="0"/>
              <a:t>防止氧气氧化</a:t>
            </a:r>
            <a:endParaRPr lang="zh-CN" altLang="en-US" dirty="0"/>
          </a:p>
        </p:txBody>
      </p:sp>
      <p:sp>
        <p:nvSpPr>
          <p:cNvPr id="21" name="圆角矩形标注 20"/>
          <p:cNvSpPr/>
          <p:nvPr/>
        </p:nvSpPr>
        <p:spPr>
          <a:xfrm>
            <a:off x="6781921" y="4727037"/>
            <a:ext cx="2080310" cy="1455381"/>
          </a:xfrm>
          <a:prstGeom prst="wedgeRoundRectCallout">
            <a:avLst>
              <a:gd name="adj1" fmla="val -9846"/>
              <a:gd name="adj2" fmla="val -806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边沿毛刺导致两边凸起</a:t>
            </a:r>
            <a:endParaRPr lang="en-US" altLang="zh-CN" dirty="0" smtClean="0"/>
          </a:p>
          <a:p>
            <a:pPr algn="ctr"/>
            <a:r>
              <a:rPr lang="zh-CN" altLang="en-US" dirty="0" smtClean="0"/>
              <a:t>电机高度</a:t>
            </a:r>
            <a:endParaRPr lang="zh-CN" altLang="en-US" dirty="0"/>
          </a:p>
        </p:txBody>
      </p:sp>
      <p:pic>
        <p:nvPicPr>
          <p:cNvPr id="8" name="图片 7"/>
          <p:cNvPicPr>
            <a:picLocks noChangeAspect="1"/>
          </p:cNvPicPr>
          <p:nvPr/>
        </p:nvPicPr>
        <p:blipFill>
          <a:blip r:embed="rId5"/>
          <a:stretch>
            <a:fillRect/>
          </a:stretch>
        </p:blipFill>
        <p:spPr>
          <a:xfrm>
            <a:off x="6481564" y="1028971"/>
            <a:ext cx="2204519" cy="1586346"/>
          </a:xfrm>
          <a:prstGeom prst="rect">
            <a:avLst/>
          </a:prstGeom>
        </p:spPr>
      </p:pic>
      <p:sp>
        <p:nvSpPr>
          <p:cNvPr id="17" name="圆角矩形 16"/>
          <p:cNvSpPr/>
          <p:nvPr/>
        </p:nvSpPr>
        <p:spPr>
          <a:xfrm>
            <a:off x="342768" y="922204"/>
            <a:ext cx="2068992" cy="30919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dirty="0" smtClean="0"/>
              <a:t>安泰科技发明专利</a:t>
            </a:r>
            <a:endParaRPr lang="zh-CN" altLang="en-US" dirty="0"/>
          </a:p>
        </p:txBody>
      </p:sp>
      <p:sp>
        <p:nvSpPr>
          <p:cNvPr id="18" name="모서리가 둥근 직사각형 46"/>
          <p:cNvSpPr/>
          <p:nvPr/>
        </p:nvSpPr>
        <p:spPr>
          <a:xfrm>
            <a:off x="107504" y="119552"/>
            <a:ext cx="4933212" cy="546869"/>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a:t>
            </a:r>
            <a:r>
              <a:rPr lang="zh-CN" altLang="en-US" sz="2800" dirty="0" smtClean="0">
                <a:ln>
                  <a:noFill/>
                </a:ln>
                <a:solidFill>
                  <a:srgbClr val="FF0000"/>
                </a:solidFill>
                <a:latin typeface="+mj-ea"/>
                <a:ea typeface="+mj-ea"/>
              </a:rPr>
              <a:t>晶铁芯加工工艺</a:t>
            </a:r>
            <a:endParaRPr lang="en-US" altLang="ko-KR" sz="2800" dirty="0">
              <a:ln>
                <a:noFill/>
              </a:ln>
              <a:solidFill>
                <a:srgbClr val="FF0000"/>
              </a:solidFill>
              <a:latin typeface="+mj-ea"/>
              <a:ea typeface="+mj-e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dirty="0" smtClean="0"/>
              <a:t>华中科技大学电气与电子工程学院</a:t>
            </a:r>
            <a:endParaRPr lang="zh-CN" altLang="en-US" dirty="0"/>
          </a:p>
        </p:txBody>
      </p:sp>
      <p:sp>
        <p:nvSpPr>
          <p:cNvPr id="5" name="모서리가 둥근 직사각형 46"/>
          <p:cNvSpPr/>
          <p:nvPr/>
        </p:nvSpPr>
        <p:spPr>
          <a:xfrm>
            <a:off x="42132" y="143313"/>
            <a:ext cx="5105932" cy="469308"/>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非晶</a:t>
            </a:r>
            <a:r>
              <a:rPr lang="zh-CN" altLang="en-US" sz="2800" dirty="0" smtClean="0">
                <a:ln>
                  <a:noFill/>
                </a:ln>
                <a:solidFill>
                  <a:srgbClr val="FF0000"/>
                </a:solidFill>
                <a:latin typeface="+mj-ea"/>
                <a:ea typeface="+mj-ea"/>
              </a:rPr>
              <a:t>材料</a:t>
            </a:r>
            <a:endParaRPr lang="en-US" altLang="ko-KR" sz="2800" dirty="0">
              <a:ln>
                <a:noFill/>
              </a:ln>
              <a:solidFill>
                <a:srgbClr val="FF0000"/>
              </a:solidFill>
              <a:latin typeface="+mj-ea"/>
              <a:ea typeface="+mj-ea"/>
            </a:endParaRPr>
          </a:p>
        </p:txBody>
      </p:sp>
      <p:sp>
        <p:nvSpPr>
          <p:cNvPr id="24" name="圆角矩形 23"/>
          <p:cNvSpPr/>
          <p:nvPr/>
        </p:nvSpPr>
        <p:spPr>
          <a:xfrm>
            <a:off x="507011" y="871416"/>
            <a:ext cx="2088087" cy="271669"/>
          </a:xfrm>
          <a:prstGeom prst="roundRect">
            <a:avLst/>
          </a:prstGeom>
          <a:solidFill>
            <a:srgbClr val="0066CC"/>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非晶磁性材料简介</a:t>
            </a:r>
            <a:endParaRPr lang="zh-CN" altLang="en-US" dirty="0"/>
          </a:p>
        </p:txBody>
      </p:sp>
      <p:graphicFrame>
        <p:nvGraphicFramePr>
          <p:cNvPr id="25" name="表格 24"/>
          <p:cNvGraphicFramePr>
            <a:graphicFrameLocks noGrp="1"/>
          </p:cNvGraphicFramePr>
          <p:nvPr>
            <p:extLst>
              <p:ext uri="{D42A27DB-BD31-4B8C-83A1-F6EECF244321}">
                <p14:modId xmlns:p14="http://schemas.microsoft.com/office/powerpoint/2010/main" val="1806349647"/>
              </p:ext>
            </p:extLst>
          </p:nvPr>
        </p:nvGraphicFramePr>
        <p:xfrm>
          <a:off x="971600" y="2883359"/>
          <a:ext cx="6408712" cy="3222844"/>
        </p:xfrm>
        <a:graphic>
          <a:graphicData uri="http://schemas.openxmlformats.org/drawingml/2006/table">
            <a:tbl>
              <a:tblPr/>
              <a:tblGrid>
                <a:gridCol w="1392102"/>
                <a:gridCol w="1559773"/>
                <a:gridCol w="1684100"/>
                <a:gridCol w="1772737"/>
              </a:tblGrid>
              <a:tr h="228426">
                <a:tc rowSpan="2">
                  <a:txBody>
                    <a:bodyPr/>
                    <a:lstStyle/>
                    <a:p>
                      <a:pPr algn="ctr" fontAlgn="ctr"/>
                      <a:r>
                        <a:rPr lang="zh-CN" altLang="en-US" sz="1200" b="0" i="0" u="none" strike="noStrike" dirty="0">
                          <a:solidFill>
                            <a:srgbClr val="000000"/>
                          </a:solidFill>
                          <a:effectLst/>
                          <a:latin typeface="黑体" pitchFamily="49" charset="-122"/>
                          <a:ea typeface="黑体" pitchFamily="49" charset="-122"/>
                        </a:rPr>
                        <a:t>性能指标</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zh-CN" altLang="en-US" sz="1200" b="0" i="0" u="none" strike="noStrike" dirty="0">
                          <a:solidFill>
                            <a:srgbClr val="000000"/>
                          </a:solidFill>
                          <a:effectLst/>
                          <a:latin typeface="黑体" pitchFamily="49" charset="-122"/>
                          <a:ea typeface="黑体" pitchFamily="49" charset="-122"/>
                        </a:rPr>
                        <a:t>非晶合金种类</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zh-CN"/>
                    </a:p>
                  </a:txBody>
                  <a:tcPr/>
                </a:tc>
                <a:tc hMerge="1">
                  <a:txBody>
                    <a:bodyPr/>
                    <a:lstStyle/>
                    <a:p>
                      <a:endParaRPr lang="zh-CN"/>
                    </a:p>
                  </a:txBody>
                  <a:tcPr/>
                </a:tc>
              </a:tr>
              <a:tr h="228426">
                <a:tc vMerge="1">
                  <a:txBody>
                    <a:bodyPr/>
                    <a:lstStyle/>
                    <a:p>
                      <a:endParaRPr lang="zh-CN"/>
                    </a:p>
                  </a:txBody>
                  <a:tcPr/>
                </a:tc>
                <a:tc>
                  <a:txBody>
                    <a:bodyPr/>
                    <a:lstStyle/>
                    <a:p>
                      <a:pPr algn="l" fontAlgn="ctr"/>
                      <a:r>
                        <a:rPr lang="zh-CN" altLang="en-US" sz="1200" b="0" i="0" u="none" strike="noStrike" dirty="0">
                          <a:solidFill>
                            <a:srgbClr val="000000"/>
                          </a:solidFill>
                          <a:effectLst/>
                          <a:latin typeface="黑体" pitchFamily="49" charset="-122"/>
                          <a:ea typeface="黑体" pitchFamily="49" charset="-122"/>
                        </a:rPr>
                        <a:t>铁基非晶合金</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200" b="0" i="0" u="none" strike="noStrike" dirty="0">
                          <a:solidFill>
                            <a:srgbClr val="000000"/>
                          </a:solidFill>
                          <a:effectLst/>
                          <a:latin typeface="黑体" pitchFamily="49" charset="-122"/>
                          <a:ea typeface="黑体" pitchFamily="49" charset="-122"/>
                        </a:rPr>
                        <a:t>铁镍基非晶合金</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200" b="0" i="0" u="none" strike="noStrike">
                          <a:solidFill>
                            <a:srgbClr val="000000"/>
                          </a:solidFill>
                          <a:effectLst/>
                          <a:latin typeface="黑体" pitchFamily="49" charset="-122"/>
                          <a:ea typeface="黑体" pitchFamily="49" charset="-122"/>
                        </a:rPr>
                        <a:t>钴基非晶</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28426">
                <a:tc>
                  <a:txBody>
                    <a:bodyPr/>
                    <a:lstStyle/>
                    <a:p>
                      <a:pPr algn="l" fontAlgn="ctr"/>
                      <a:r>
                        <a:rPr lang="zh-CN" altLang="en-US" sz="1200" b="0" i="0" u="none" strike="noStrike">
                          <a:solidFill>
                            <a:srgbClr val="000000"/>
                          </a:solidFill>
                          <a:effectLst/>
                          <a:latin typeface="黑体" pitchFamily="49" charset="-122"/>
                          <a:ea typeface="黑体" pitchFamily="49" charset="-122"/>
                        </a:rPr>
                        <a:t>饱和磁感</a:t>
                      </a:r>
                      <a:r>
                        <a:rPr lang="en-US" altLang="zh-CN" sz="1200" b="0" i="0" u="none" strike="noStrike">
                          <a:solidFill>
                            <a:srgbClr val="000000"/>
                          </a:solidFill>
                          <a:effectLst/>
                          <a:latin typeface="黑体" pitchFamily="49" charset="-122"/>
                          <a:ea typeface="黑体" pitchFamily="49" charset="-122"/>
                        </a:rPr>
                        <a:t>/</a:t>
                      </a:r>
                      <a:r>
                        <a:rPr lang="en-US" sz="1200" b="0" i="0" u="none" strike="noStrike">
                          <a:solidFill>
                            <a:srgbClr val="000000"/>
                          </a:solidFill>
                          <a:effectLst/>
                          <a:latin typeface="黑体" pitchFamily="49" charset="-122"/>
                          <a:ea typeface="黑体" pitchFamily="49" charset="-122"/>
                        </a:rPr>
                        <a:t>T</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US" altLang="zh-CN" sz="1200" b="0" i="0" u="none" strike="noStrike" dirty="0">
                          <a:solidFill>
                            <a:srgbClr val="000000"/>
                          </a:solidFill>
                          <a:effectLst/>
                          <a:latin typeface="黑体" pitchFamily="49" charset="-122"/>
                          <a:ea typeface="黑体" pitchFamily="49" charset="-122"/>
                        </a:rPr>
                        <a:t>1.56</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US" altLang="zh-CN" sz="1200" b="0" i="0" u="none" strike="noStrike" dirty="0">
                          <a:solidFill>
                            <a:srgbClr val="000000"/>
                          </a:solidFill>
                          <a:effectLst/>
                          <a:latin typeface="黑体" pitchFamily="49" charset="-122"/>
                          <a:ea typeface="黑体" pitchFamily="49" charset="-122"/>
                        </a:rPr>
                        <a:t>0.77</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US" altLang="zh-CN" sz="1200" b="0" i="0" u="none" strike="noStrike">
                          <a:solidFill>
                            <a:srgbClr val="000000"/>
                          </a:solidFill>
                          <a:effectLst/>
                          <a:latin typeface="黑体" pitchFamily="49" charset="-122"/>
                          <a:ea typeface="黑体" pitchFamily="49" charset="-122"/>
                        </a:rPr>
                        <a:t>0.6-0.8</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r>
              <a:tr h="228426">
                <a:tc>
                  <a:txBody>
                    <a:bodyPr/>
                    <a:lstStyle/>
                    <a:p>
                      <a:pPr algn="l" fontAlgn="ctr"/>
                      <a:r>
                        <a:rPr lang="zh-CN" altLang="en-US" sz="1200" b="0" i="0" u="none" strike="noStrike">
                          <a:solidFill>
                            <a:srgbClr val="000000"/>
                          </a:solidFill>
                          <a:effectLst/>
                          <a:latin typeface="黑体" pitchFamily="49" charset="-122"/>
                          <a:ea typeface="黑体" pitchFamily="49" charset="-122"/>
                        </a:rPr>
                        <a:t>矫顽力</a:t>
                      </a:r>
                      <a:r>
                        <a:rPr lang="en-US" altLang="zh-CN" sz="1200" b="0" i="0" u="none" strike="noStrike">
                          <a:solidFill>
                            <a:srgbClr val="000000"/>
                          </a:solidFill>
                          <a:effectLst/>
                          <a:latin typeface="黑体" pitchFamily="49" charset="-122"/>
                          <a:ea typeface="黑体" pitchFamily="49" charset="-122"/>
                        </a:rPr>
                        <a:t>/</a:t>
                      </a:r>
                      <a:r>
                        <a:rPr lang="en-US" sz="1200" b="0" i="0" u="none" strike="noStrike">
                          <a:solidFill>
                            <a:srgbClr val="000000"/>
                          </a:solidFill>
                          <a:effectLst/>
                          <a:latin typeface="黑体" pitchFamily="49" charset="-122"/>
                          <a:ea typeface="黑体" pitchFamily="49" charset="-122"/>
                        </a:rPr>
                        <a:t>A/m</a:t>
                      </a:r>
                    </a:p>
                  </a:txBody>
                  <a:tcPr marL="9525" marR="9525" marT="9525" marB="0" anchor="ctr">
                    <a:lnL>
                      <a:noFill/>
                    </a:lnL>
                    <a:lnR>
                      <a:noFill/>
                    </a:lnR>
                    <a:lnT>
                      <a:noFill/>
                    </a:lnT>
                    <a:lnB>
                      <a:noFill/>
                    </a:lnB>
                    <a:solidFill>
                      <a:srgbClr val="FFFFFF"/>
                    </a:solidFill>
                  </a:tcPr>
                </a:tc>
                <a:tc>
                  <a:txBody>
                    <a:bodyPr/>
                    <a:lstStyle/>
                    <a:p>
                      <a:pPr algn="l" fontAlgn="ctr"/>
                      <a:r>
                        <a:rPr lang="en-US" altLang="zh-CN" sz="1200" b="0" i="0" u="none" strike="noStrike" dirty="0">
                          <a:solidFill>
                            <a:srgbClr val="000000"/>
                          </a:solidFill>
                          <a:effectLst/>
                          <a:latin typeface="黑体" pitchFamily="49" charset="-122"/>
                          <a:ea typeface="黑体" pitchFamily="49" charset="-122"/>
                        </a:rPr>
                        <a:t>&lt;4</a:t>
                      </a:r>
                    </a:p>
                  </a:txBody>
                  <a:tcPr marL="9525" marR="9525" marT="9525" marB="0" anchor="ctr">
                    <a:lnL>
                      <a:noFill/>
                    </a:lnL>
                    <a:lnR>
                      <a:noFill/>
                    </a:lnR>
                    <a:lnT>
                      <a:noFill/>
                    </a:lnT>
                    <a:lnB>
                      <a:noFill/>
                    </a:lnB>
                    <a:solidFill>
                      <a:srgbClr val="FFFFFF"/>
                    </a:solidFill>
                  </a:tcPr>
                </a:tc>
                <a:tc>
                  <a:txBody>
                    <a:bodyPr/>
                    <a:lstStyle/>
                    <a:p>
                      <a:pPr algn="l" fontAlgn="ctr"/>
                      <a:r>
                        <a:rPr lang="en-US" altLang="zh-CN" sz="1200" b="0" i="0" u="none" strike="noStrike" dirty="0">
                          <a:solidFill>
                            <a:srgbClr val="000000"/>
                          </a:solidFill>
                          <a:effectLst/>
                          <a:latin typeface="黑体" pitchFamily="49" charset="-122"/>
                          <a:ea typeface="黑体" pitchFamily="49" charset="-122"/>
                        </a:rPr>
                        <a:t>&lt;2</a:t>
                      </a:r>
                    </a:p>
                  </a:txBody>
                  <a:tcPr marL="9525" marR="9525" marT="9525" marB="0" anchor="ctr">
                    <a:lnL>
                      <a:noFill/>
                    </a:lnL>
                    <a:lnR>
                      <a:noFill/>
                    </a:lnR>
                    <a:lnT>
                      <a:noFill/>
                    </a:lnT>
                    <a:lnB>
                      <a:noFill/>
                    </a:lnB>
                    <a:solidFill>
                      <a:srgbClr val="FFFFFF"/>
                    </a:solidFill>
                  </a:tcPr>
                </a:tc>
                <a:tc>
                  <a:txBody>
                    <a:bodyPr/>
                    <a:lstStyle/>
                    <a:p>
                      <a:pPr algn="l" fontAlgn="ctr"/>
                      <a:r>
                        <a:rPr lang="en-US" altLang="zh-CN" sz="1200" b="0" i="0" u="none" strike="noStrike" dirty="0">
                          <a:solidFill>
                            <a:srgbClr val="000000"/>
                          </a:solidFill>
                          <a:effectLst/>
                          <a:latin typeface="黑体" pitchFamily="49" charset="-122"/>
                          <a:ea typeface="黑体" pitchFamily="49" charset="-122"/>
                        </a:rPr>
                        <a:t>&lt;2</a:t>
                      </a:r>
                    </a:p>
                  </a:txBody>
                  <a:tcPr marL="9525" marR="9525" marT="9525" marB="0" anchor="ctr">
                    <a:lnL>
                      <a:noFill/>
                    </a:lnL>
                    <a:lnR>
                      <a:noFill/>
                    </a:lnR>
                    <a:lnT>
                      <a:noFill/>
                    </a:lnT>
                    <a:lnB>
                      <a:noFill/>
                    </a:lnB>
                    <a:solidFill>
                      <a:srgbClr val="FFFFFF"/>
                    </a:solidFill>
                  </a:tcPr>
                </a:tc>
              </a:tr>
              <a:tr h="228426">
                <a:tc>
                  <a:txBody>
                    <a:bodyPr/>
                    <a:lstStyle/>
                    <a:p>
                      <a:pPr algn="l" fontAlgn="ctr"/>
                      <a:r>
                        <a:rPr lang="zh-CN" altLang="en-US" sz="1200" b="0" i="0" u="none" strike="noStrike">
                          <a:solidFill>
                            <a:srgbClr val="000000"/>
                          </a:solidFill>
                          <a:effectLst/>
                          <a:latin typeface="黑体" pitchFamily="49" charset="-122"/>
                          <a:ea typeface="黑体" pitchFamily="49" charset="-122"/>
                        </a:rPr>
                        <a:t>最大磁导</a:t>
                      </a:r>
                    </a:p>
                  </a:txBody>
                  <a:tcPr marL="9525" marR="9525" marT="9525" marB="0" anchor="ctr">
                    <a:lnL>
                      <a:noFill/>
                    </a:lnL>
                    <a:lnR>
                      <a:noFill/>
                    </a:lnR>
                    <a:lnT>
                      <a:noFill/>
                    </a:lnT>
                    <a:lnB>
                      <a:noFill/>
                    </a:lnB>
                    <a:solidFill>
                      <a:srgbClr val="FFFFFF"/>
                    </a:solidFill>
                  </a:tcPr>
                </a:tc>
                <a:tc>
                  <a:txBody>
                    <a:bodyPr/>
                    <a:lstStyle/>
                    <a:p>
                      <a:pPr algn="l" fontAlgn="ctr"/>
                      <a:r>
                        <a:rPr lang="en-US" sz="1200" b="0" i="0" u="none" strike="noStrike">
                          <a:solidFill>
                            <a:srgbClr val="000000"/>
                          </a:solidFill>
                          <a:effectLst/>
                          <a:latin typeface="黑体" pitchFamily="49" charset="-122"/>
                          <a:ea typeface="黑体" pitchFamily="49" charset="-122"/>
                        </a:rPr>
                        <a:t>&gt;2x10e4</a:t>
                      </a:r>
                    </a:p>
                  </a:txBody>
                  <a:tcPr marL="9525" marR="9525" marT="9525" marB="0" anchor="ctr">
                    <a:lnL>
                      <a:noFill/>
                    </a:lnL>
                    <a:lnR>
                      <a:noFill/>
                    </a:lnR>
                    <a:lnT>
                      <a:noFill/>
                    </a:lnT>
                    <a:lnB>
                      <a:noFill/>
                    </a:lnB>
                    <a:solidFill>
                      <a:srgbClr val="FFFFFF"/>
                    </a:solidFill>
                  </a:tcPr>
                </a:tc>
                <a:tc>
                  <a:txBody>
                    <a:bodyPr/>
                    <a:lstStyle/>
                    <a:p>
                      <a:pPr algn="l" fontAlgn="ctr"/>
                      <a:r>
                        <a:rPr lang="en-US" sz="1200" b="0" i="0" u="none" strike="noStrike" dirty="0">
                          <a:solidFill>
                            <a:srgbClr val="000000"/>
                          </a:solidFill>
                          <a:effectLst/>
                          <a:latin typeface="黑体" pitchFamily="49" charset="-122"/>
                          <a:ea typeface="黑体" pitchFamily="49" charset="-122"/>
                        </a:rPr>
                        <a:t>&gt;2x10e5</a:t>
                      </a:r>
                    </a:p>
                  </a:txBody>
                  <a:tcPr marL="9525" marR="9525" marT="9525" marB="0" anchor="ctr">
                    <a:lnL>
                      <a:noFill/>
                    </a:lnL>
                    <a:lnR>
                      <a:noFill/>
                    </a:lnR>
                    <a:lnT>
                      <a:noFill/>
                    </a:lnT>
                    <a:lnB>
                      <a:noFill/>
                    </a:lnB>
                    <a:solidFill>
                      <a:srgbClr val="FFFFFF"/>
                    </a:solidFill>
                  </a:tcPr>
                </a:tc>
                <a:tc>
                  <a:txBody>
                    <a:bodyPr/>
                    <a:lstStyle/>
                    <a:p>
                      <a:pPr algn="l" fontAlgn="ctr"/>
                      <a:r>
                        <a:rPr lang="en-US" sz="1200" b="0" i="0" u="none" strike="noStrike">
                          <a:solidFill>
                            <a:srgbClr val="000000"/>
                          </a:solidFill>
                          <a:effectLst/>
                          <a:latin typeface="黑体" pitchFamily="49" charset="-122"/>
                          <a:ea typeface="黑体" pitchFamily="49" charset="-122"/>
                        </a:rPr>
                        <a:t>&gt;2x10e5</a:t>
                      </a:r>
                    </a:p>
                  </a:txBody>
                  <a:tcPr marL="9525" marR="9525" marT="9525" marB="0" anchor="ctr">
                    <a:lnL>
                      <a:noFill/>
                    </a:lnL>
                    <a:lnR>
                      <a:noFill/>
                    </a:lnR>
                    <a:lnT>
                      <a:noFill/>
                    </a:lnT>
                    <a:lnB>
                      <a:noFill/>
                    </a:lnB>
                    <a:solidFill>
                      <a:srgbClr val="FFFFFF"/>
                    </a:solidFill>
                  </a:tcPr>
                </a:tc>
              </a:tr>
              <a:tr h="228426">
                <a:tc>
                  <a:txBody>
                    <a:bodyPr/>
                    <a:lstStyle/>
                    <a:p>
                      <a:pPr algn="l" fontAlgn="ctr"/>
                      <a:r>
                        <a:rPr lang="zh-CN" altLang="en-US" sz="1200" b="0" i="0" u="none" strike="noStrike">
                          <a:solidFill>
                            <a:srgbClr val="000000"/>
                          </a:solidFill>
                          <a:effectLst/>
                          <a:latin typeface="黑体" pitchFamily="49" charset="-122"/>
                          <a:ea typeface="黑体" pitchFamily="49" charset="-122"/>
                        </a:rPr>
                        <a:t>铁损</a:t>
                      </a:r>
                      <a:r>
                        <a:rPr lang="en-US" altLang="zh-CN" sz="1200" b="0" i="0" u="none" strike="noStrike">
                          <a:solidFill>
                            <a:srgbClr val="000000"/>
                          </a:solidFill>
                          <a:effectLst/>
                          <a:latin typeface="黑体" pitchFamily="49" charset="-122"/>
                          <a:ea typeface="黑体" pitchFamily="49" charset="-122"/>
                        </a:rPr>
                        <a:t>/</a:t>
                      </a:r>
                      <a:r>
                        <a:rPr lang="en-US" sz="1200" b="0" i="0" u="none" strike="noStrike">
                          <a:solidFill>
                            <a:srgbClr val="000000"/>
                          </a:solidFill>
                          <a:effectLst/>
                          <a:latin typeface="黑体" pitchFamily="49" charset="-122"/>
                          <a:ea typeface="黑体" pitchFamily="49" charset="-122"/>
                        </a:rPr>
                        <a:t>W/kg</a:t>
                      </a:r>
                    </a:p>
                  </a:txBody>
                  <a:tcPr marL="9525" marR="9525" marT="9525" marB="0" anchor="ctr">
                    <a:lnL>
                      <a:noFill/>
                    </a:lnL>
                    <a:lnR>
                      <a:noFill/>
                    </a:lnR>
                    <a:lnT>
                      <a:noFill/>
                    </a:lnT>
                    <a:lnB>
                      <a:noFill/>
                    </a:lnB>
                    <a:solidFill>
                      <a:srgbClr val="FFFFFF"/>
                    </a:solidFill>
                  </a:tcPr>
                </a:tc>
                <a:tc>
                  <a:txBody>
                    <a:bodyPr/>
                    <a:lstStyle/>
                    <a:p>
                      <a:pPr algn="l" fontAlgn="ctr"/>
                      <a:r>
                        <a:rPr lang="en-US" sz="1200" b="0" i="0" u="none" strike="noStrike">
                          <a:solidFill>
                            <a:srgbClr val="000000"/>
                          </a:solidFill>
                          <a:effectLst/>
                          <a:latin typeface="黑体" pitchFamily="49" charset="-122"/>
                          <a:ea typeface="黑体" pitchFamily="49" charset="-122"/>
                        </a:rPr>
                        <a:t>P(50Hz,1.3T)&lt;0.2</a:t>
                      </a:r>
                    </a:p>
                  </a:txBody>
                  <a:tcPr marL="9525" marR="9525" marT="9525" marB="0" anchor="ctr">
                    <a:lnL>
                      <a:noFill/>
                    </a:lnL>
                    <a:lnR>
                      <a:noFill/>
                    </a:lnR>
                    <a:lnT>
                      <a:noFill/>
                    </a:lnT>
                    <a:lnB>
                      <a:noFill/>
                    </a:lnB>
                    <a:solidFill>
                      <a:srgbClr val="FFFFFF"/>
                    </a:solidFill>
                  </a:tcPr>
                </a:tc>
                <a:tc>
                  <a:txBody>
                    <a:bodyPr/>
                    <a:lstStyle/>
                    <a:p>
                      <a:pPr algn="l" fontAlgn="ctr"/>
                      <a:r>
                        <a:rPr lang="en-US" sz="1200" b="0" i="0" u="none" strike="noStrike" dirty="0">
                          <a:solidFill>
                            <a:srgbClr val="000000"/>
                          </a:solidFill>
                          <a:effectLst/>
                          <a:latin typeface="黑体" pitchFamily="49" charset="-122"/>
                          <a:ea typeface="黑体" pitchFamily="49" charset="-122"/>
                        </a:rPr>
                        <a:t>P(20kHz,0.5T)&lt;90</a:t>
                      </a:r>
                    </a:p>
                  </a:txBody>
                  <a:tcPr marL="9525" marR="9525" marT="9525" marB="0" anchor="ctr">
                    <a:lnL>
                      <a:noFill/>
                    </a:lnL>
                    <a:lnR>
                      <a:noFill/>
                    </a:lnR>
                    <a:lnT>
                      <a:noFill/>
                    </a:lnT>
                    <a:lnB>
                      <a:noFill/>
                    </a:lnB>
                    <a:solidFill>
                      <a:srgbClr val="FFFFFF"/>
                    </a:solidFill>
                  </a:tcPr>
                </a:tc>
                <a:tc>
                  <a:txBody>
                    <a:bodyPr/>
                    <a:lstStyle/>
                    <a:p>
                      <a:pPr algn="l" fontAlgn="ctr"/>
                      <a:r>
                        <a:rPr lang="en-US" sz="1200" b="0" i="0" u="none" strike="noStrike">
                          <a:solidFill>
                            <a:srgbClr val="000000"/>
                          </a:solidFill>
                          <a:effectLst/>
                          <a:latin typeface="黑体" pitchFamily="49" charset="-122"/>
                          <a:ea typeface="黑体" pitchFamily="49" charset="-122"/>
                        </a:rPr>
                        <a:t>P(20kHz,0.5T)&lt;30</a:t>
                      </a:r>
                    </a:p>
                  </a:txBody>
                  <a:tcPr marL="9525" marR="9525" marT="9525" marB="0" anchor="ctr">
                    <a:lnL>
                      <a:noFill/>
                    </a:lnL>
                    <a:lnR>
                      <a:noFill/>
                    </a:lnR>
                    <a:lnT>
                      <a:noFill/>
                    </a:lnT>
                    <a:lnB>
                      <a:noFill/>
                    </a:lnB>
                    <a:solidFill>
                      <a:srgbClr val="FFFFFF"/>
                    </a:solidFill>
                  </a:tcPr>
                </a:tc>
              </a:tr>
              <a:tr h="481732">
                <a:tc>
                  <a:txBody>
                    <a:bodyPr/>
                    <a:lstStyle/>
                    <a:p>
                      <a:pPr algn="l" fontAlgn="ctr"/>
                      <a:r>
                        <a:rPr lang="zh-CN" altLang="en-US" sz="1200" b="0" i="0" u="none" strike="noStrike">
                          <a:solidFill>
                            <a:srgbClr val="000000"/>
                          </a:solidFill>
                          <a:effectLst/>
                          <a:latin typeface="黑体" pitchFamily="49" charset="-122"/>
                          <a:ea typeface="黑体" pitchFamily="49" charset="-122"/>
                        </a:rPr>
                        <a:t>磁滞伸缩系数</a:t>
                      </a:r>
                      <a:r>
                        <a:rPr lang="en-US" altLang="zh-CN" sz="1200" b="0" i="0" u="none" strike="noStrike">
                          <a:solidFill>
                            <a:srgbClr val="000000"/>
                          </a:solidFill>
                          <a:effectLst/>
                          <a:latin typeface="黑体" pitchFamily="49" charset="-122"/>
                          <a:ea typeface="黑体" pitchFamily="49" charset="-122"/>
                        </a:rPr>
                        <a:t>/λ</a:t>
                      </a:r>
                      <a:r>
                        <a:rPr lang="en-US" altLang="zh-CN" sz="1400" b="0" i="0" u="none" strike="noStrike">
                          <a:solidFill>
                            <a:srgbClr val="000000"/>
                          </a:solidFill>
                          <a:effectLst/>
                          <a:latin typeface="黑体" pitchFamily="49" charset="-122"/>
                          <a:ea typeface="黑体" pitchFamily="49" charset="-122"/>
                        </a:rPr>
                        <a:t>s</a:t>
                      </a:r>
                      <a:endParaRPr lang="zh-CN" altLang="en-US" sz="1200" b="0" i="0" u="none" strike="noStrike">
                        <a:solidFill>
                          <a:srgbClr val="000000"/>
                        </a:solidFill>
                        <a:effectLst/>
                        <a:latin typeface="黑体" pitchFamily="49" charset="-122"/>
                        <a:ea typeface="黑体" pitchFamily="49" charset="-122"/>
                      </a:endParaRPr>
                    </a:p>
                  </a:txBody>
                  <a:tcPr marL="9525" marR="9525" marT="9525" marB="0" anchor="ctr">
                    <a:lnL>
                      <a:noFill/>
                    </a:lnL>
                    <a:lnR>
                      <a:noFill/>
                    </a:lnR>
                    <a:lnT>
                      <a:noFill/>
                    </a:lnT>
                    <a:lnB>
                      <a:noFill/>
                    </a:lnB>
                    <a:solidFill>
                      <a:srgbClr val="FFFFFF"/>
                    </a:solidFill>
                  </a:tcPr>
                </a:tc>
                <a:tc>
                  <a:txBody>
                    <a:bodyPr/>
                    <a:lstStyle/>
                    <a:p>
                      <a:pPr algn="l" fontAlgn="ctr"/>
                      <a:r>
                        <a:rPr lang="en-US" sz="1200" b="0" i="0" u="none" strike="noStrike">
                          <a:solidFill>
                            <a:srgbClr val="000000"/>
                          </a:solidFill>
                          <a:effectLst/>
                          <a:latin typeface="黑体" pitchFamily="49" charset="-122"/>
                          <a:ea typeface="黑体" pitchFamily="49" charset="-122"/>
                        </a:rPr>
                        <a:t>27x10e-6</a:t>
                      </a:r>
                    </a:p>
                  </a:txBody>
                  <a:tcPr marL="9525" marR="9525" marT="9525" marB="0" anchor="ctr">
                    <a:lnL>
                      <a:noFill/>
                    </a:lnL>
                    <a:lnR>
                      <a:noFill/>
                    </a:lnR>
                    <a:lnT>
                      <a:noFill/>
                    </a:lnT>
                    <a:lnB>
                      <a:noFill/>
                    </a:lnB>
                    <a:solidFill>
                      <a:srgbClr val="FFFFFF"/>
                    </a:solidFill>
                  </a:tcPr>
                </a:tc>
                <a:tc>
                  <a:txBody>
                    <a:bodyPr/>
                    <a:lstStyle/>
                    <a:p>
                      <a:pPr algn="l" fontAlgn="ctr"/>
                      <a:r>
                        <a:rPr lang="en-US" sz="1200" b="0" i="0" u="none" strike="noStrike" dirty="0">
                          <a:solidFill>
                            <a:srgbClr val="000000"/>
                          </a:solidFill>
                          <a:effectLst/>
                          <a:latin typeface="黑体" pitchFamily="49" charset="-122"/>
                          <a:ea typeface="黑体" pitchFamily="49" charset="-122"/>
                        </a:rPr>
                        <a:t>15x10e-6</a:t>
                      </a:r>
                    </a:p>
                  </a:txBody>
                  <a:tcPr marL="9525" marR="9525" marT="9525" marB="0" anchor="ctr">
                    <a:lnL>
                      <a:noFill/>
                    </a:lnL>
                    <a:lnR>
                      <a:noFill/>
                    </a:lnR>
                    <a:lnT>
                      <a:noFill/>
                    </a:lnT>
                    <a:lnB>
                      <a:noFill/>
                    </a:lnB>
                    <a:solidFill>
                      <a:srgbClr val="FFFFFF"/>
                    </a:solidFill>
                  </a:tcPr>
                </a:tc>
                <a:tc>
                  <a:txBody>
                    <a:bodyPr/>
                    <a:lstStyle/>
                    <a:p>
                      <a:pPr algn="l" fontAlgn="ctr"/>
                      <a:r>
                        <a:rPr lang="en-US" sz="1200" b="0" i="0" u="none" strike="noStrike">
                          <a:solidFill>
                            <a:srgbClr val="000000"/>
                          </a:solidFill>
                          <a:effectLst/>
                          <a:latin typeface="黑体" pitchFamily="49" charset="-122"/>
                          <a:ea typeface="黑体" pitchFamily="49" charset="-122"/>
                        </a:rPr>
                        <a:t>&lt;1x10e-6</a:t>
                      </a:r>
                    </a:p>
                  </a:txBody>
                  <a:tcPr marL="9525" marR="9525" marT="9525" marB="0" anchor="ctr">
                    <a:lnL>
                      <a:noFill/>
                    </a:lnL>
                    <a:lnR>
                      <a:noFill/>
                    </a:lnR>
                    <a:lnT>
                      <a:noFill/>
                    </a:lnT>
                    <a:lnB>
                      <a:noFill/>
                    </a:lnB>
                    <a:solidFill>
                      <a:srgbClr val="FFFFFF"/>
                    </a:solidFill>
                  </a:tcPr>
                </a:tc>
              </a:tr>
              <a:tr h="228426">
                <a:tc>
                  <a:txBody>
                    <a:bodyPr/>
                    <a:lstStyle/>
                    <a:p>
                      <a:pPr algn="l" fontAlgn="ctr"/>
                      <a:r>
                        <a:rPr lang="zh-CN" altLang="en-US" sz="1200" b="0" i="0" u="none" strike="noStrike">
                          <a:solidFill>
                            <a:srgbClr val="000000"/>
                          </a:solidFill>
                          <a:effectLst/>
                          <a:latin typeface="黑体" pitchFamily="49" charset="-122"/>
                          <a:ea typeface="黑体" pitchFamily="49" charset="-122"/>
                        </a:rPr>
                        <a:t>居里温度</a:t>
                      </a:r>
                      <a:r>
                        <a:rPr lang="en-US" altLang="zh-CN" sz="1200" b="0" i="0" u="none" strike="noStrike">
                          <a:solidFill>
                            <a:srgbClr val="000000"/>
                          </a:solidFill>
                          <a:effectLst/>
                          <a:latin typeface="黑体" pitchFamily="49" charset="-122"/>
                          <a:ea typeface="黑体" pitchFamily="49" charset="-122"/>
                        </a:rPr>
                        <a:t>/</a:t>
                      </a:r>
                      <a:r>
                        <a:rPr lang="zh-CN" altLang="en-US" sz="1200" b="0" i="0" u="none" strike="noStrike">
                          <a:solidFill>
                            <a:srgbClr val="000000"/>
                          </a:solidFill>
                          <a:effectLst/>
                          <a:latin typeface="黑体" pitchFamily="49" charset="-122"/>
                          <a:ea typeface="黑体" pitchFamily="49" charset="-122"/>
                        </a:rPr>
                        <a:t>度</a:t>
                      </a:r>
                    </a:p>
                  </a:txBody>
                  <a:tcPr marL="9525" marR="9525" marT="9525" marB="0" anchor="ctr">
                    <a:lnL>
                      <a:noFill/>
                    </a:lnL>
                    <a:lnR>
                      <a:noFill/>
                    </a:lnR>
                    <a:lnT>
                      <a:noFill/>
                    </a:lnT>
                    <a:lnB>
                      <a:noFill/>
                    </a:lnB>
                    <a:solidFill>
                      <a:srgbClr val="FFFFFF"/>
                    </a:solidFill>
                  </a:tcPr>
                </a:tc>
                <a:tc>
                  <a:txBody>
                    <a:bodyPr/>
                    <a:lstStyle/>
                    <a:p>
                      <a:pPr algn="l" fontAlgn="ctr"/>
                      <a:r>
                        <a:rPr lang="en-US" altLang="zh-CN" sz="1200" b="0" i="0" u="none" strike="noStrike">
                          <a:solidFill>
                            <a:srgbClr val="000000"/>
                          </a:solidFill>
                          <a:effectLst/>
                          <a:latin typeface="黑体" pitchFamily="49" charset="-122"/>
                          <a:ea typeface="黑体" pitchFamily="49" charset="-122"/>
                        </a:rPr>
                        <a:t>415</a:t>
                      </a:r>
                    </a:p>
                  </a:txBody>
                  <a:tcPr marL="9525" marR="9525" marT="9525" marB="0" anchor="ctr">
                    <a:lnL>
                      <a:noFill/>
                    </a:lnL>
                    <a:lnR>
                      <a:noFill/>
                    </a:lnR>
                    <a:lnT>
                      <a:noFill/>
                    </a:lnT>
                    <a:lnB>
                      <a:noFill/>
                    </a:lnB>
                    <a:solidFill>
                      <a:srgbClr val="FFFFFF"/>
                    </a:solidFill>
                  </a:tcPr>
                </a:tc>
                <a:tc>
                  <a:txBody>
                    <a:bodyPr/>
                    <a:lstStyle/>
                    <a:p>
                      <a:pPr algn="l" fontAlgn="ctr"/>
                      <a:r>
                        <a:rPr lang="en-US" altLang="zh-CN" sz="1200" b="0" i="0" u="none" strike="noStrike" dirty="0">
                          <a:solidFill>
                            <a:srgbClr val="000000"/>
                          </a:solidFill>
                          <a:effectLst/>
                          <a:latin typeface="黑体" pitchFamily="49" charset="-122"/>
                          <a:ea typeface="黑体" pitchFamily="49" charset="-122"/>
                        </a:rPr>
                        <a:t>360</a:t>
                      </a:r>
                    </a:p>
                  </a:txBody>
                  <a:tcPr marL="9525" marR="9525" marT="9525" marB="0" anchor="ctr">
                    <a:lnL>
                      <a:noFill/>
                    </a:lnL>
                    <a:lnR>
                      <a:noFill/>
                    </a:lnR>
                    <a:lnT>
                      <a:noFill/>
                    </a:lnT>
                    <a:lnB>
                      <a:noFill/>
                    </a:lnB>
                    <a:solidFill>
                      <a:srgbClr val="FFFFFF"/>
                    </a:solidFill>
                  </a:tcPr>
                </a:tc>
                <a:tc>
                  <a:txBody>
                    <a:bodyPr/>
                    <a:lstStyle/>
                    <a:p>
                      <a:pPr algn="l" fontAlgn="ctr"/>
                      <a:r>
                        <a:rPr lang="en-US" altLang="zh-CN" sz="1200" b="0" i="0" u="none" strike="noStrike">
                          <a:solidFill>
                            <a:srgbClr val="000000"/>
                          </a:solidFill>
                          <a:effectLst/>
                          <a:latin typeface="黑体" pitchFamily="49" charset="-122"/>
                          <a:ea typeface="黑体" pitchFamily="49" charset="-122"/>
                        </a:rPr>
                        <a:t>&gt;300</a:t>
                      </a:r>
                    </a:p>
                  </a:txBody>
                  <a:tcPr marL="9525" marR="9525" marT="9525" marB="0" anchor="ctr">
                    <a:lnL>
                      <a:noFill/>
                    </a:lnL>
                    <a:lnR>
                      <a:noFill/>
                    </a:lnR>
                    <a:lnT>
                      <a:noFill/>
                    </a:lnT>
                    <a:lnB>
                      <a:noFill/>
                    </a:lnB>
                    <a:solidFill>
                      <a:srgbClr val="FFFFFF"/>
                    </a:solidFill>
                  </a:tcPr>
                </a:tc>
              </a:tr>
              <a:tr h="228426">
                <a:tc>
                  <a:txBody>
                    <a:bodyPr/>
                    <a:lstStyle/>
                    <a:p>
                      <a:pPr algn="l" fontAlgn="ctr"/>
                      <a:r>
                        <a:rPr lang="zh-CN" altLang="en-US" sz="1200" b="0" i="0" u="none" strike="noStrike">
                          <a:solidFill>
                            <a:srgbClr val="000000"/>
                          </a:solidFill>
                          <a:effectLst/>
                          <a:latin typeface="黑体" pitchFamily="49" charset="-122"/>
                          <a:ea typeface="黑体" pitchFamily="49" charset="-122"/>
                        </a:rPr>
                        <a:t>电阻率</a:t>
                      </a:r>
                      <a:r>
                        <a:rPr lang="en-US" altLang="zh-CN" sz="1200" b="0" i="0" u="none" strike="noStrike">
                          <a:solidFill>
                            <a:srgbClr val="000000"/>
                          </a:solidFill>
                          <a:effectLst/>
                          <a:latin typeface="黑体" pitchFamily="49" charset="-122"/>
                          <a:ea typeface="黑体" pitchFamily="49" charset="-122"/>
                        </a:rPr>
                        <a:t>/</a:t>
                      </a:r>
                      <a:r>
                        <a:rPr lang="el-GR" sz="1200" b="0" i="0" u="none" strike="noStrike">
                          <a:solidFill>
                            <a:srgbClr val="000000"/>
                          </a:solidFill>
                          <a:effectLst/>
                          <a:latin typeface="黑体" pitchFamily="49" charset="-122"/>
                          <a:ea typeface="黑体" pitchFamily="49" charset="-122"/>
                        </a:rPr>
                        <a:t>μΩ.</a:t>
                      </a:r>
                      <a:r>
                        <a:rPr lang="en-US" sz="1200" b="0" i="0" u="none" strike="noStrike">
                          <a:solidFill>
                            <a:srgbClr val="000000"/>
                          </a:solidFill>
                          <a:effectLst/>
                          <a:latin typeface="黑体" pitchFamily="49" charset="-122"/>
                          <a:ea typeface="黑体" pitchFamily="49" charset="-122"/>
                        </a:rPr>
                        <a:t>cm</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altLang="zh-CN" sz="1200" b="0" i="0" u="none" strike="noStrike">
                          <a:solidFill>
                            <a:srgbClr val="000000"/>
                          </a:solidFill>
                          <a:effectLst/>
                          <a:latin typeface="黑体" pitchFamily="49" charset="-122"/>
                          <a:ea typeface="黑体" pitchFamily="49" charset="-122"/>
                        </a:rPr>
                        <a:t>130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altLang="zh-CN" sz="1200" b="0" i="0" u="none" strike="noStrike" dirty="0">
                          <a:solidFill>
                            <a:srgbClr val="000000"/>
                          </a:solidFill>
                          <a:effectLst/>
                          <a:latin typeface="黑体" pitchFamily="49" charset="-122"/>
                          <a:ea typeface="黑体" pitchFamily="49" charset="-122"/>
                        </a:rPr>
                        <a:t>130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altLang="zh-CN" sz="1200" b="0" i="0" u="none" strike="noStrike">
                          <a:solidFill>
                            <a:srgbClr val="000000"/>
                          </a:solidFill>
                          <a:effectLst/>
                          <a:latin typeface="黑体" pitchFamily="49" charset="-122"/>
                          <a:ea typeface="黑体" pitchFamily="49" charset="-122"/>
                        </a:rPr>
                        <a:t>130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r>
              <a:tr h="228426">
                <a:tc rowSpan="4">
                  <a:txBody>
                    <a:bodyPr/>
                    <a:lstStyle/>
                    <a:p>
                      <a:pPr algn="l" fontAlgn="ctr"/>
                      <a:r>
                        <a:rPr lang="zh-CN" altLang="en-US" sz="1200" b="0" i="0" u="none" strike="noStrike">
                          <a:solidFill>
                            <a:srgbClr val="000000"/>
                          </a:solidFill>
                          <a:effectLst/>
                          <a:latin typeface="黑体" pitchFamily="49" charset="-122"/>
                          <a:ea typeface="黑体" pitchFamily="49" charset="-122"/>
                        </a:rPr>
                        <a:t>应用领域</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200" b="0" i="0" u="none" strike="noStrike">
                          <a:solidFill>
                            <a:srgbClr val="000000"/>
                          </a:solidFill>
                          <a:effectLst/>
                          <a:latin typeface="黑体" pitchFamily="49" charset="-122"/>
                          <a:ea typeface="黑体" pitchFamily="49" charset="-122"/>
                        </a:rPr>
                        <a:t>配电变压器</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200" b="0" i="0" u="none" strike="noStrike" dirty="0">
                          <a:solidFill>
                            <a:srgbClr val="000000"/>
                          </a:solidFill>
                          <a:effectLst/>
                          <a:latin typeface="黑体" pitchFamily="49" charset="-122"/>
                          <a:ea typeface="黑体" pitchFamily="49" charset="-122"/>
                        </a:rPr>
                        <a:t>磁屏蔽</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200" b="0" i="0" u="none" strike="noStrike" dirty="0">
                          <a:solidFill>
                            <a:srgbClr val="000000"/>
                          </a:solidFill>
                          <a:effectLst/>
                          <a:latin typeface="黑体" pitchFamily="49" charset="-122"/>
                          <a:ea typeface="黑体" pitchFamily="49" charset="-122"/>
                        </a:rPr>
                        <a:t>磁放大器</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r>
              <a:tr h="228426">
                <a:tc vMerge="1">
                  <a:txBody>
                    <a:bodyPr/>
                    <a:lstStyle/>
                    <a:p>
                      <a:endParaRPr lang="zh-CN"/>
                    </a:p>
                  </a:txBody>
                  <a:tcPr/>
                </a:tc>
                <a:tc>
                  <a:txBody>
                    <a:bodyPr/>
                    <a:lstStyle/>
                    <a:p>
                      <a:pPr algn="l" fontAlgn="ctr"/>
                      <a:r>
                        <a:rPr lang="zh-CN" altLang="en-US" sz="1200" b="0" i="0" u="none" strike="noStrike">
                          <a:solidFill>
                            <a:srgbClr val="000000"/>
                          </a:solidFill>
                          <a:effectLst/>
                          <a:latin typeface="黑体" pitchFamily="49" charset="-122"/>
                          <a:ea typeface="黑体" pitchFamily="49" charset="-122"/>
                        </a:rPr>
                        <a:t>中频变压器</a:t>
                      </a:r>
                    </a:p>
                  </a:txBody>
                  <a:tcPr marL="9525" marR="9525" marT="9525" marB="0" anchor="ctr">
                    <a:lnL>
                      <a:noFill/>
                    </a:lnL>
                    <a:lnR>
                      <a:noFill/>
                    </a:lnR>
                    <a:lnT>
                      <a:noFill/>
                    </a:lnT>
                    <a:lnB>
                      <a:noFill/>
                    </a:lnB>
                    <a:solidFill>
                      <a:srgbClr val="FFFFFF"/>
                    </a:solidFill>
                  </a:tcPr>
                </a:tc>
                <a:tc>
                  <a:txBody>
                    <a:bodyPr/>
                    <a:lstStyle/>
                    <a:p>
                      <a:pPr algn="l" fontAlgn="ctr"/>
                      <a:r>
                        <a:rPr lang="zh-CN" altLang="en-US" sz="1200" b="0" i="0" u="none" strike="noStrike">
                          <a:solidFill>
                            <a:srgbClr val="000000"/>
                          </a:solidFill>
                          <a:effectLst/>
                          <a:latin typeface="黑体" pitchFamily="49" charset="-122"/>
                          <a:ea typeface="黑体" pitchFamily="49" charset="-122"/>
                        </a:rPr>
                        <a:t>防盗标签</a:t>
                      </a:r>
                    </a:p>
                  </a:txBody>
                  <a:tcPr marL="9525" marR="9525" marT="9525" marB="0" anchor="ctr">
                    <a:lnL>
                      <a:noFill/>
                    </a:lnL>
                    <a:lnR>
                      <a:noFill/>
                    </a:lnR>
                    <a:lnT>
                      <a:noFill/>
                    </a:lnT>
                    <a:lnB>
                      <a:noFill/>
                    </a:lnB>
                    <a:solidFill>
                      <a:srgbClr val="FFFFFF"/>
                    </a:solidFill>
                  </a:tcPr>
                </a:tc>
                <a:tc>
                  <a:txBody>
                    <a:bodyPr/>
                    <a:lstStyle/>
                    <a:p>
                      <a:pPr algn="l" fontAlgn="ctr"/>
                      <a:r>
                        <a:rPr lang="zh-CN" altLang="en-US" sz="1200" b="0" i="0" u="none" strike="noStrike" dirty="0">
                          <a:solidFill>
                            <a:srgbClr val="000000"/>
                          </a:solidFill>
                          <a:effectLst/>
                          <a:latin typeface="黑体" pitchFamily="49" charset="-122"/>
                          <a:ea typeface="黑体" pitchFamily="49" charset="-122"/>
                        </a:rPr>
                        <a:t>高频变压器，互感器</a:t>
                      </a:r>
                    </a:p>
                  </a:txBody>
                  <a:tcPr marL="9525" marR="9525" marT="9525" marB="0" anchor="ctr">
                    <a:lnL>
                      <a:noFill/>
                    </a:lnL>
                    <a:lnR>
                      <a:noFill/>
                    </a:lnR>
                    <a:lnT>
                      <a:noFill/>
                    </a:lnT>
                    <a:lnB>
                      <a:noFill/>
                    </a:lnB>
                    <a:solidFill>
                      <a:srgbClr val="FFFFFF"/>
                    </a:solidFill>
                  </a:tcPr>
                </a:tc>
              </a:tr>
              <a:tr h="228426">
                <a:tc vMerge="1">
                  <a:txBody>
                    <a:bodyPr/>
                    <a:lstStyle/>
                    <a:p>
                      <a:endParaRPr lang="zh-CN"/>
                    </a:p>
                  </a:txBody>
                  <a:tcPr/>
                </a:tc>
                <a:tc>
                  <a:txBody>
                    <a:bodyPr/>
                    <a:lstStyle/>
                    <a:p>
                      <a:pPr algn="l" fontAlgn="ctr"/>
                      <a:r>
                        <a:rPr lang="zh-CN" altLang="en-US" sz="1200" b="0" i="0" u="none" strike="noStrike">
                          <a:solidFill>
                            <a:srgbClr val="000000"/>
                          </a:solidFill>
                          <a:effectLst/>
                          <a:latin typeface="黑体" pitchFamily="49" charset="-122"/>
                          <a:ea typeface="黑体" pitchFamily="49" charset="-122"/>
                        </a:rPr>
                        <a:t>功率因数矫正器</a:t>
                      </a:r>
                    </a:p>
                  </a:txBody>
                  <a:tcPr marL="9525" marR="9525" marT="9525" marB="0" anchor="ctr">
                    <a:lnL>
                      <a:noFill/>
                    </a:lnL>
                    <a:lnR>
                      <a:noFill/>
                    </a:lnR>
                    <a:lnT>
                      <a:noFill/>
                    </a:lnT>
                    <a:lnB>
                      <a:noFill/>
                    </a:lnB>
                    <a:solidFill>
                      <a:srgbClr val="FFFFFF"/>
                    </a:solidFill>
                  </a:tcPr>
                </a:tc>
                <a:tc>
                  <a:txBody>
                    <a:bodyPr/>
                    <a:lstStyle/>
                    <a:p>
                      <a:pPr algn="l" fontAlgn="ctr"/>
                      <a:r>
                        <a:rPr lang="zh-CN" altLang="en-US" sz="1200" b="0" i="0" u="none" strike="noStrike">
                          <a:solidFill>
                            <a:srgbClr val="000000"/>
                          </a:solidFill>
                          <a:effectLst/>
                          <a:latin typeface="黑体" pitchFamily="49" charset="-122"/>
                          <a:ea typeface="黑体" pitchFamily="49" charset="-122"/>
                        </a:rPr>
                        <a:t>　</a:t>
                      </a:r>
                    </a:p>
                  </a:txBody>
                  <a:tcPr marL="9525" marR="9525" marT="9525" marB="0" anchor="ctr">
                    <a:lnL>
                      <a:noFill/>
                    </a:lnL>
                    <a:lnR>
                      <a:noFill/>
                    </a:lnR>
                    <a:lnT>
                      <a:noFill/>
                    </a:lnT>
                    <a:lnB>
                      <a:noFill/>
                    </a:lnB>
                    <a:solidFill>
                      <a:srgbClr val="FFFFFF"/>
                    </a:solidFill>
                  </a:tcPr>
                </a:tc>
                <a:tc>
                  <a:txBody>
                    <a:bodyPr/>
                    <a:lstStyle/>
                    <a:p>
                      <a:pPr algn="l" fontAlgn="ctr"/>
                      <a:r>
                        <a:rPr lang="zh-CN" altLang="en-US" sz="1200" b="0" i="0" u="none" strike="noStrike" dirty="0">
                          <a:solidFill>
                            <a:srgbClr val="000000"/>
                          </a:solidFill>
                          <a:effectLst/>
                          <a:latin typeface="黑体" pitchFamily="49" charset="-122"/>
                          <a:ea typeface="黑体" pitchFamily="49" charset="-122"/>
                        </a:rPr>
                        <a:t>脉冲变压器</a:t>
                      </a:r>
                    </a:p>
                  </a:txBody>
                  <a:tcPr marL="9525" marR="9525" marT="9525" marB="0" anchor="ctr">
                    <a:lnL>
                      <a:noFill/>
                    </a:lnL>
                    <a:lnR>
                      <a:noFill/>
                    </a:lnR>
                    <a:lnT>
                      <a:noFill/>
                    </a:lnT>
                    <a:lnB>
                      <a:noFill/>
                    </a:lnB>
                    <a:solidFill>
                      <a:srgbClr val="FFFFFF"/>
                    </a:solidFill>
                  </a:tcPr>
                </a:tc>
              </a:tr>
              <a:tr h="228426">
                <a:tc vMerge="1">
                  <a:txBody>
                    <a:bodyPr/>
                    <a:lstStyle/>
                    <a:p>
                      <a:endParaRPr lang="zh-CN"/>
                    </a:p>
                  </a:txBody>
                  <a:tcPr/>
                </a:tc>
                <a:tc>
                  <a:txBody>
                    <a:bodyPr/>
                    <a:lstStyle/>
                    <a:p>
                      <a:pPr algn="l" fontAlgn="ctr"/>
                      <a:r>
                        <a:rPr lang="zh-CN" altLang="en-US" sz="1200" b="0" i="0" u="none" strike="noStrike">
                          <a:solidFill>
                            <a:srgbClr val="000000"/>
                          </a:solidFill>
                          <a:effectLst/>
                          <a:latin typeface="黑体" pitchFamily="49" charset="-122"/>
                          <a:ea typeface="黑体" pitchFamily="49" charset="-122"/>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200" b="0" i="0" u="none" strike="noStrike">
                          <a:solidFill>
                            <a:srgbClr val="000000"/>
                          </a:solidFill>
                          <a:effectLst/>
                          <a:latin typeface="黑体" pitchFamily="49" charset="-122"/>
                          <a:ea typeface="黑体" pitchFamily="49" charset="-122"/>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200" b="0" i="0" u="none" strike="noStrike" dirty="0">
                          <a:solidFill>
                            <a:srgbClr val="000000"/>
                          </a:solidFill>
                          <a:effectLst/>
                          <a:latin typeface="黑体" pitchFamily="49" charset="-122"/>
                          <a:ea typeface="黑体" pitchFamily="49" charset="-122"/>
                        </a:rPr>
                        <a:t>饱和电抗器</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27" name="文本框 26"/>
          <p:cNvSpPr txBox="1"/>
          <p:nvPr/>
        </p:nvSpPr>
        <p:spPr>
          <a:xfrm>
            <a:off x="971600" y="1565399"/>
            <a:ext cx="8352928" cy="923330"/>
          </a:xfrm>
          <a:prstGeom prst="rect">
            <a:avLst/>
          </a:prstGeom>
          <a:noFill/>
        </p:spPr>
        <p:txBody>
          <a:bodyPr wrap="square" rtlCol="0">
            <a:spAutoFit/>
          </a:bodyPr>
          <a:lstStyle/>
          <a:p>
            <a:pPr marL="285750" indent="-285750">
              <a:buFont typeface="Wingdings" pitchFamily="2" charset="2"/>
              <a:buChar char="l"/>
            </a:pPr>
            <a:r>
              <a:rPr lang="zh-CN" altLang="en-US" dirty="0" smtClean="0"/>
              <a:t>铁基非晶合金（</a:t>
            </a:r>
            <a:r>
              <a:rPr lang="en-US" altLang="zh-CN" dirty="0" smtClean="0"/>
              <a:t>Fe</a:t>
            </a:r>
            <a:r>
              <a:rPr lang="zh-CN" altLang="en-US" dirty="0" smtClean="0"/>
              <a:t>、</a:t>
            </a:r>
            <a:r>
              <a:rPr lang="en-US" altLang="zh-CN" dirty="0" smtClean="0"/>
              <a:t>Si</a:t>
            </a:r>
            <a:r>
              <a:rPr lang="zh-CN" altLang="en-US" dirty="0" smtClean="0"/>
              <a:t>、</a:t>
            </a:r>
            <a:r>
              <a:rPr lang="en-US" altLang="zh-CN" dirty="0" smtClean="0"/>
              <a:t>B</a:t>
            </a:r>
            <a:r>
              <a:rPr lang="zh-CN" altLang="en-US" dirty="0" smtClean="0"/>
              <a:t>，最佳适用频率</a:t>
            </a:r>
            <a:r>
              <a:rPr lang="en-US" altLang="zh-CN" dirty="0" smtClean="0"/>
              <a:t>50Hz-10kHz</a:t>
            </a:r>
            <a:r>
              <a:rPr lang="zh-CN" altLang="en-US" dirty="0" smtClean="0"/>
              <a:t>）</a:t>
            </a:r>
            <a:endParaRPr lang="en-US" altLang="zh-CN" dirty="0" smtClean="0"/>
          </a:p>
          <a:p>
            <a:pPr marL="285750" indent="-285750">
              <a:buFont typeface="Wingdings" pitchFamily="2" charset="2"/>
              <a:buChar char="l"/>
            </a:pPr>
            <a:r>
              <a:rPr lang="zh-CN" altLang="en-US" dirty="0" smtClean="0"/>
              <a:t>钴基非晶合金（</a:t>
            </a:r>
            <a:r>
              <a:rPr lang="en-US" altLang="zh-CN" dirty="0" smtClean="0"/>
              <a:t>Fe</a:t>
            </a:r>
            <a:r>
              <a:rPr lang="zh-CN" altLang="en-US" dirty="0" smtClean="0"/>
              <a:t>、</a:t>
            </a:r>
            <a:r>
              <a:rPr lang="en-US" altLang="zh-CN" dirty="0" smtClean="0"/>
              <a:t>Si</a:t>
            </a:r>
            <a:r>
              <a:rPr lang="zh-CN" altLang="en-US" dirty="0" smtClean="0"/>
              <a:t>、</a:t>
            </a:r>
            <a:r>
              <a:rPr lang="en-US" altLang="zh-CN" dirty="0" smtClean="0"/>
              <a:t>B</a:t>
            </a:r>
            <a:r>
              <a:rPr lang="zh-CN" altLang="en-US" dirty="0" smtClean="0"/>
              <a:t>、</a:t>
            </a:r>
            <a:r>
              <a:rPr lang="en-US" altLang="zh-CN" dirty="0" smtClean="0"/>
              <a:t>Co</a:t>
            </a:r>
            <a:r>
              <a:rPr lang="zh-CN" altLang="en-US" dirty="0" smtClean="0"/>
              <a:t>，最佳适用频率高达</a:t>
            </a:r>
            <a:r>
              <a:rPr lang="en-US" altLang="zh-CN" dirty="0" smtClean="0"/>
              <a:t>200kHz</a:t>
            </a:r>
            <a:r>
              <a:rPr lang="zh-CN" altLang="en-US" dirty="0" smtClean="0"/>
              <a:t>）</a:t>
            </a:r>
            <a:endParaRPr lang="en-US" altLang="zh-CN" dirty="0" smtClean="0"/>
          </a:p>
          <a:p>
            <a:pPr marL="285750" indent="-285750">
              <a:buFont typeface="Wingdings" pitchFamily="2" charset="2"/>
              <a:buChar char="l"/>
            </a:pPr>
            <a:r>
              <a:rPr lang="zh-CN" altLang="en-US" dirty="0" smtClean="0"/>
              <a:t>铁镍基非晶合金（</a:t>
            </a:r>
            <a:r>
              <a:rPr lang="en-US" altLang="zh-CN" dirty="0"/>
              <a:t> Fe</a:t>
            </a:r>
            <a:r>
              <a:rPr lang="zh-CN" altLang="en-US" dirty="0"/>
              <a:t>、</a:t>
            </a:r>
            <a:r>
              <a:rPr lang="en-US" altLang="zh-CN" dirty="0"/>
              <a:t>Si</a:t>
            </a:r>
            <a:r>
              <a:rPr lang="zh-CN" altLang="en-US" dirty="0"/>
              <a:t>、</a:t>
            </a:r>
            <a:r>
              <a:rPr lang="en-US" altLang="zh-CN" dirty="0"/>
              <a:t>B</a:t>
            </a:r>
            <a:r>
              <a:rPr lang="zh-CN" altLang="en-US" dirty="0" smtClean="0"/>
              <a:t>、</a:t>
            </a:r>
            <a:r>
              <a:rPr lang="en-US" altLang="zh-CN" dirty="0" smtClean="0"/>
              <a:t>Ni</a:t>
            </a:r>
            <a:r>
              <a:rPr lang="zh-CN" altLang="en-US" dirty="0" smtClean="0"/>
              <a:t>、</a:t>
            </a:r>
            <a:r>
              <a:rPr lang="en-US" altLang="zh-CN" dirty="0" smtClean="0"/>
              <a:t>P</a:t>
            </a:r>
            <a:r>
              <a:rPr lang="zh-CN" altLang="en-US" dirty="0" smtClean="0"/>
              <a:t>，最佳适用频率</a:t>
            </a:r>
            <a:r>
              <a:rPr lang="en-US" altLang="zh-CN" dirty="0" smtClean="0"/>
              <a:t>50Hz-30kHz</a:t>
            </a:r>
            <a:r>
              <a:rPr lang="zh-CN" altLang="en-US" dirty="0" smtClean="0"/>
              <a:t>）</a:t>
            </a:r>
            <a:endParaRPr lang="zh-CN" altLang="en-US" dirty="0"/>
          </a:p>
        </p:txBody>
      </p:sp>
    </p:spTree>
    <p:extLst>
      <p:ext uri="{BB962C8B-B14F-4D97-AF65-F5344CB8AC3E}">
        <p14:creationId xmlns:p14="http://schemas.microsoft.com/office/powerpoint/2010/main" val="10987982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pic>
        <p:nvPicPr>
          <p:cNvPr id="9" name="图片 8"/>
          <p:cNvPicPr>
            <a:picLocks noChangeAspect="1"/>
          </p:cNvPicPr>
          <p:nvPr/>
        </p:nvPicPr>
        <p:blipFill>
          <a:blip r:embed="rId2"/>
          <a:stretch>
            <a:fillRect/>
          </a:stretch>
        </p:blipFill>
        <p:spPr>
          <a:xfrm>
            <a:off x="7104598" y="5062595"/>
            <a:ext cx="1833614" cy="1515387"/>
          </a:xfrm>
          <a:prstGeom prst="rect">
            <a:avLst/>
          </a:prstGeom>
        </p:spPr>
      </p:pic>
      <p:pic>
        <p:nvPicPr>
          <p:cNvPr id="10" name="图片 9"/>
          <p:cNvPicPr>
            <a:picLocks noChangeAspect="1"/>
          </p:cNvPicPr>
          <p:nvPr/>
        </p:nvPicPr>
        <p:blipFill>
          <a:blip r:embed="rId3"/>
          <a:stretch>
            <a:fillRect/>
          </a:stretch>
        </p:blipFill>
        <p:spPr>
          <a:xfrm>
            <a:off x="955441" y="5062597"/>
            <a:ext cx="2123352" cy="1515386"/>
          </a:xfrm>
          <a:prstGeom prst="rect">
            <a:avLst/>
          </a:prstGeom>
        </p:spPr>
      </p:pic>
      <p:pic>
        <p:nvPicPr>
          <p:cNvPr id="11" name="图片 10"/>
          <p:cNvPicPr>
            <a:picLocks noChangeAspect="1"/>
          </p:cNvPicPr>
          <p:nvPr/>
        </p:nvPicPr>
        <p:blipFill>
          <a:blip r:embed="rId4"/>
          <a:stretch>
            <a:fillRect/>
          </a:stretch>
        </p:blipFill>
        <p:spPr>
          <a:xfrm>
            <a:off x="4344110" y="5057774"/>
            <a:ext cx="1656184" cy="1525028"/>
          </a:xfrm>
          <a:prstGeom prst="rect">
            <a:avLst/>
          </a:prstGeom>
        </p:spPr>
      </p:pic>
      <p:pic>
        <p:nvPicPr>
          <p:cNvPr id="12" name="图片 11"/>
          <p:cNvPicPr>
            <a:picLocks noChangeAspect="1"/>
          </p:cNvPicPr>
          <p:nvPr/>
        </p:nvPicPr>
        <p:blipFill>
          <a:blip r:embed="rId5"/>
          <a:stretch>
            <a:fillRect/>
          </a:stretch>
        </p:blipFill>
        <p:spPr>
          <a:xfrm>
            <a:off x="948445" y="1060214"/>
            <a:ext cx="2130348" cy="1494423"/>
          </a:xfrm>
          <a:prstGeom prst="rect">
            <a:avLst/>
          </a:prstGeom>
        </p:spPr>
      </p:pic>
      <p:pic>
        <p:nvPicPr>
          <p:cNvPr id="14" name="图片 13"/>
          <p:cNvPicPr>
            <a:picLocks noChangeAspect="1"/>
          </p:cNvPicPr>
          <p:nvPr/>
        </p:nvPicPr>
        <p:blipFill>
          <a:blip r:embed="rId6"/>
          <a:stretch>
            <a:fillRect/>
          </a:stretch>
        </p:blipFill>
        <p:spPr>
          <a:xfrm>
            <a:off x="4015414" y="914243"/>
            <a:ext cx="2164900" cy="1640394"/>
          </a:xfrm>
          <a:prstGeom prst="rect">
            <a:avLst/>
          </a:prstGeom>
        </p:spPr>
      </p:pic>
      <p:sp>
        <p:nvSpPr>
          <p:cNvPr id="15" name="右箭头 14"/>
          <p:cNvSpPr/>
          <p:nvPr/>
        </p:nvSpPr>
        <p:spPr>
          <a:xfrm>
            <a:off x="91229" y="1518416"/>
            <a:ext cx="864212" cy="43204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夹压</a:t>
            </a:r>
            <a:endParaRPr lang="zh-CN" altLang="en-US" dirty="0"/>
          </a:p>
        </p:txBody>
      </p:sp>
      <p:sp>
        <p:nvSpPr>
          <p:cNvPr id="3" name="圆角矩形标注 2"/>
          <p:cNvSpPr/>
          <p:nvPr/>
        </p:nvSpPr>
        <p:spPr>
          <a:xfrm>
            <a:off x="1163892" y="2989238"/>
            <a:ext cx="1633213" cy="1224136"/>
          </a:xfrm>
          <a:prstGeom prst="wedgeRoundRectCallout">
            <a:avLst>
              <a:gd name="adj1" fmla="val -5921"/>
              <a:gd name="adj2" fmla="val -797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均匀加压</a:t>
            </a:r>
            <a:endParaRPr lang="zh-CN" altLang="en-US" dirty="0"/>
          </a:p>
        </p:txBody>
      </p:sp>
      <p:sp>
        <p:nvSpPr>
          <p:cNvPr id="17" name="右箭头 16"/>
          <p:cNvSpPr/>
          <p:nvPr/>
        </p:nvSpPr>
        <p:spPr>
          <a:xfrm>
            <a:off x="3170046" y="1518416"/>
            <a:ext cx="833047" cy="43204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浸渍</a:t>
            </a:r>
            <a:endParaRPr lang="zh-CN" altLang="en-US" dirty="0"/>
          </a:p>
        </p:txBody>
      </p:sp>
      <p:sp>
        <p:nvSpPr>
          <p:cNvPr id="18" name="圆角矩形标注 17"/>
          <p:cNvSpPr/>
          <p:nvPr/>
        </p:nvSpPr>
        <p:spPr>
          <a:xfrm>
            <a:off x="4164090" y="2989238"/>
            <a:ext cx="2016224" cy="1224136"/>
          </a:xfrm>
          <a:prstGeom prst="wedgeRoundRectCallout">
            <a:avLst>
              <a:gd name="adj1" fmla="val -5921"/>
              <a:gd name="adj2" fmla="val -797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浸渍和固化</a:t>
            </a:r>
            <a:endParaRPr lang="en-US" altLang="zh-CN" dirty="0" smtClean="0"/>
          </a:p>
          <a:p>
            <a:pPr algn="ctr"/>
            <a:r>
              <a:rPr lang="zh-CN" altLang="en-US" dirty="0" smtClean="0"/>
              <a:t>环氧树脂</a:t>
            </a:r>
            <a:endParaRPr lang="zh-CN" altLang="en-US" dirty="0"/>
          </a:p>
        </p:txBody>
      </p:sp>
      <p:sp>
        <p:nvSpPr>
          <p:cNvPr id="20" name="右箭头 19"/>
          <p:cNvSpPr/>
          <p:nvPr/>
        </p:nvSpPr>
        <p:spPr>
          <a:xfrm>
            <a:off x="6252723" y="1518416"/>
            <a:ext cx="864212" cy="43204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切割</a:t>
            </a:r>
            <a:endParaRPr lang="zh-CN" altLang="en-US" dirty="0"/>
          </a:p>
        </p:txBody>
      </p:sp>
      <p:pic>
        <p:nvPicPr>
          <p:cNvPr id="4" name="图片 3"/>
          <p:cNvPicPr>
            <a:picLocks noChangeAspect="1"/>
          </p:cNvPicPr>
          <p:nvPr/>
        </p:nvPicPr>
        <p:blipFill>
          <a:blip r:embed="rId7"/>
          <a:stretch>
            <a:fillRect/>
          </a:stretch>
        </p:blipFill>
        <p:spPr>
          <a:xfrm>
            <a:off x="7144164" y="891958"/>
            <a:ext cx="1835265" cy="1716636"/>
          </a:xfrm>
          <a:prstGeom prst="rect">
            <a:avLst/>
          </a:prstGeom>
        </p:spPr>
      </p:pic>
      <p:sp>
        <p:nvSpPr>
          <p:cNvPr id="21" name="圆角矩形标注 20"/>
          <p:cNvSpPr/>
          <p:nvPr/>
        </p:nvSpPr>
        <p:spPr>
          <a:xfrm>
            <a:off x="6726176" y="2996379"/>
            <a:ext cx="2376264" cy="1224136"/>
          </a:xfrm>
          <a:prstGeom prst="wedgeRoundRectCallout">
            <a:avLst>
              <a:gd name="adj1" fmla="val -5921"/>
              <a:gd name="adj2" fmla="val -797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电火花线</a:t>
            </a:r>
            <a:r>
              <a:rPr lang="zh-CN" altLang="en-US" dirty="0" smtClean="0"/>
              <a:t>切割</a:t>
            </a:r>
            <a:endParaRPr lang="en-US" altLang="zh-CN" dirty="0" smtClean="0"/>
          </a:p>
          <a:p>
            <a:pPr algn="ctr"/>
            <a:r>
              <a:rPr lang="zh-CN" altLang="en-US" dirty="0" smtClean="0"/>
              <a:t>水切割、</a:t>
            </a:r>
            <a:r>
              <a:rPr lang="zh-CN" altLang="en-US" dirty="0" smtClean="0"/>
              <a:t>激光切割</a:t>
            </a:r>
            <a:endParaRPr lang="en-US" altLang="zh-CN" dirty="0" smtClean="0"/>
          </a:p>
          <a:p>
            <a:pPr algn="ctr"/>
            <a:r>
              <a:rPr lang="zh-CN" altLang="en-US" dirty="0" smtClean="0"/>
              <a:t>无切削力、变形小、精度</a:t>
            </a:r>
            <a:r>
              <a:rPr lang="zh-CN" altLang="en-US" dirty="0"/>
              <a:t>高</a:t>
            </a:r>
          </a:p>
        </p:txBody>
      </p:sp>
      <p:sp>
        <p:nvSpPr>
          <p:cNvPr id="6" name="矩形 5"/>
          <p:cNvSpPr/>
          <p:nvPr/>
        </p:nvSpPr>
        <p:spPr>
          <a:xfrm>
            <a:off x="91229" y="4581128"/>
            <a:ext cx="4940920" cy="360040"/>
          </a:xfrm>
          <a:prstGeom prst="rect">
            <a:avLst/>
          </a:prstGeom>
          <a:solidFill>
            <a:srgbClr val="0070C0"/>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热处理和夹压不当导致制造的铁芯损坏</a:t>
            </a:r>
            <a:endParaRPr lang="zh-CN" altLang="en-US" dirty="0"/>
          </a:p>
        </p:txBody>
      </p:sp>
      <p:sp>
        <p:nvSpPr>
          <p:cNvPr id="19" name="모서리가 둥근 직사각형 46"/>
          <p:cNvSpPr/>
          <p:nvPr/>
        </p:nvSpPr>
        <p:spPr>
          <a:xfrm>
            <a:off x="98937" y="119462"/>
            <a:ext cx="4933212" cy="546869"/>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buFont typeface="Arial" pitchFamily="34" charset="0"/>
              <a:buNone/>
              <a:defRPr/>
            </a:pPr>
            <a:r>
              <a:rPr lang="zh-CN" altLang="en-US" sz="2800" dirty="0" smtClean="0">
                <a:ln>
                  <a:noFill/>
                </a:ln>
                <a:solidFill>
                  <a:srgbClr val="FF0000"/>
                </a:solidFill>
                <a:latin typeface="+mj-ea"/>
                <a:ea typeface="+mj-ea"/>
              </a:rPr>
              <a:t>非晶铁芯加工工艺</a:t>
            </a:r>
            <a:endParaRPr lang="en-US" altLang="ko-KR" sz="2800" dirty="0">
              <a:ln>
                <a:noFill/>
              </a:ln>
              <a:solidFill>
                <a:srgbClr val="FF0000"/>
              </a:solidFill>
              <a:latin typeface="+mj-ea"/>
              <a:ea typeface="+mj-ea"/>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6" name="文本框 5"/>
          <p:cNvSpPr txBox="1"/>
          <p:nvPr/>
        </p:nvSpPr>
        <p:spPr>
          <a:xfrm>
            <a:off x="395536" y="859613"/>
            <a:ext cx="8280920" cy="1477328"/>
          </a:xfrm>
          <a:prstGeom prst="rect">
            <a:avLst/>
          </a:prstGeom>
          <a:noFill/>
        </p:spPr>
        <p:txBody>
          <a:bodyPr wrap="square" rtlCol="0">
            <a:spAutoFit/>
          </a:bodyPr>
          <a:lstStyle/>
          <a:p>
            <a:r>
              <a:rPr lang="zh-CN" altLang="en-US" dirty="0" smtClean="0"/>
              <a:t>      安泰科技提供的方法虽然简单，但是加工过程中对工艺要求高，有很多关键点   </a:t>
            </a:r>
            <a:endParaRPr lang="en-US" altLang="zh-CN" dirty="0" smtClean="0"/>
          </a:p>
          <a:p>
            <a:r>
              <a:rPr lang="en-US" altLang="zh-CN" dirty="0"/>
              <a:t> </a:t>
            </a:r>
            <a:r>
              <a:rPr lang="en-US" altLang="zh-CN" dirty="0" smtClean="0"/>
              <a:t>     </a:t>
            </a:r>
            <a:r>
              <a:rPr lang="zh-CN" altLang="en-US" dirty="0" smtClean="0"/>
              <a:t>对铁芯性能影响重大。</a:t>
            </a:r>
            <a:endParaRPr lang="en-US" altLang="zh-CN" dirty="0" smtClean="0"/>
          </a:p>
          <a:p>
            <a:endParaRPr lang="en-US" altLang="zh-CN" dirty="0" smtClean="0"/>
          </a:p>
          <a:p>
            <a:endParaRPr lang="en-US" altLang="zh-CN" dirty="0" smtClean="0"/>
          </a:p>
          <a:p>
            <a:r>
              <a:rPr lang="zh-CN" altLang="en-US" dirty="0" smtClean="0"/>
              <a:t>      </a:t>
            </a:r>
            <a:r>
              <a:rPr lang="zh-CN" altLang="en-US" dirty="0" smtClean="0">
                <a:solidFill>
                  <a:srgbClr val="FF0000"/>
                </a:solidFill>
              </a:rPr>
              <a:t> </a:t>
            </a:r>
            <a:r>
              <a:rPr lang="en-US" altLang="zh-CN" dirty="0" smtClean="0"/>
              <a:t>                </a:t>
            </a:r>
            <a:endParaRPr lang="zh-CN" altLang="en-US" dirty="0"/>
          </a:p>
        </p:txBody>
      </p:sp>
      <p:pic>
        <p:nvPicPr>
          <p:cNvPr id="3" name="图片 2"/>
          <p:cNvPicPr>
            <a:picLocks noChangeAspect="1"/>
          </p:cNvPicPr>
          <p:nvPr/>
        </p:nvPicPr>
        <p:blipFill>
          <a:blip r:embed="rId2"/>
          <a:stretch>
            <a:fillRect/>
          </a:stretch>
        </p:blipFill>
        <p:spPr>
          <a:xfrm>
            <a:off x="517469" y="4802927"/>
            <a:ext cx="2137916" cy="1532956"/>
          </a:xfrm>
          <a:prstGeom prst="rect">
            <a:avLst/>
          </a:prstGeom>
        </p:spPr>
      </p:pic>
      <p:pic>
        <p:nvPicPr>
          <p:cNvPr id="7" name="图片 6"/>
          <p:cNvPicPr>
            <a:picLocks noChangeAspect="1"/>
          </p:cNvPicPr>
          <p:nvPr/>
        </p:nvPicPr>
        <p:blipFill>
          <a:blip r:embed="rId3"/>
          <a:stretch>
            <a:fillRect/>
          </a:stretch>
        </p:blipFill>
        <p:spPr>
          <a:xfrm>
            <a:off x="3059832" y="4792483"/>
            <a:ext cx="2358190" cy="1447807"/>
          </a:xfrm>
          <a:prstGeom prst="rect">
            <a:avLst/>
          </a:prstGeom>
        </p:spPr>
      </p:pic>
      <p:sp>
        <p:nvSpPr>
          <p:cNvPr id="8" name="圆角矩形 7"/>
          <p:cNvSpPr/>
          <p:nvPr/>
        </p:nvSpPr>
        <p:spPr>
          <a:xfrm>
            <a:off x="467544" y="1628800"/>
            <a:ext cx="1584176"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rPr>
              <a:t>关键点</a:t>
            </a:r>
            <a:r>
              <a:rPr lang="en-US" altLang="zh-CN" dirty="0" smtClean="0">
                <a:solidFill>
                  <a:schemeClr val="bg1"/>
                </a:solidFill>
              </a:rPr>
              <a:t>1</a:t>
            </a:r>
            <a:endParaRPr lang="zh-CN" altLang="en-US" dirty="0">
              <a:solidFill>
                <a:schemeClr val="bg1"/>
              </a:solidFill>
            </a:endParaRPr>
          </a:p>
        </p:txBody>
      </p:sp>
      <p:sp>
        <p:nvSpPr>
          <p:cNvPr id="10" name="文本框 9"/>
          <p:cNvSpPr txBox="1"/>
          <p:nvPr/>
        </p:nvSpPr>
        <p:spPr>
          <a:xfrm>
            <a:off x="827584" y="1957060"/>
            <a:ext cx="8101408" cy="2585323"/>
          </a:xfrm>
          <a:prstGeom prst="rect">
            <a:avLst/>
          </a:prstGeom>
          <a:noFill/>
          <a:ln w="28575">
            <a:solidFill>
              <a:srgbClr val="FF0000"/>
            </a:solidFill>
          </a:ln>
        </p:spPr>
        <p:txBody>
          <a:bodyPr wrap="square" rtlCol="0">
            <a:spAutoFit/>
          </a:bodyPr>
          <a:lstStyle/>
          <a:p>
            <a:pPr>
              <a:lnSpc>
                <a:spcPct val="150000"/>
              </a:lnSpc>
            </a:pPr>
            <a:r>
              <a:rPr lang="zh-CN" altLang="en-US" b="1" dirty="0" smtClean="0">
                <a:solidFill>
                  <a:srgbClr val="FF0000"/>
                </a:solidFill>
              </a:rPr>
              <a:t>退火</a:t>
            </a:r>
            <a:endParaRPr lang="en-US" altLang="zh-CN" dirty="0" smtClean="0"/>
          </a:p>
          <a:p>
            <a:pPr marL="285750" indent="-285750">
              <a:lnSpc>
                <a:spcPct val="150000"/>
              </a:lnSpc>
              <a:buFont typeface="Wingdings" panose="05000000000000000000" pitchFamily="2" charset="2"/>
              <a:buChar char="l"/>
            </a:pPr>
            <a:r>
              <a:rPr lang="zh-CN" altLang="en-US" dirty="0" smtClean="0"/>
              <a:t>非</a:t>
            </a:r>
            <a:r>
              <a:rPr lang="zh-CN" altLang="en-US" dirty="0"/>
              <a:t>晶材料磁特性受应力影响非常大，退火处理可以消除应力，提高磁性能。</a:t>
            </a:r>
            <a:endParaRPr lang="en-US" altLang="zh-CN" dirty="0"/>
          </a:p>
          <a:p>
            <a:pPr marL="285750" indent="-285750">
              <a:lnSpc>
                <a:spcPct val="150000"/>
              </a:lnSpc>
              <a:buFont typeface="Wingdings" panose="05000000000000000000" pitchFamily="2" charset="2"/>
              <a:buChar char="l"/>
            </a:pPr>
            <a:r>
              <a:rPr lang="zh-CN" altLang="en-US" dirty="0"/>
              <a:t>退火温度受浸渍材料可承受温度限制，同时不能高于</a:t>
            </a:r>
            <a:r>
              <a:rPr lang="en-US" altLang="zh-CN" dirty="0"/>
              <a:t>550</a:t>
            </a:r>
            <a:r>
              <a:rPr lang="zh-CN" altLang="en-US" dirty="0"/>
              <a:t>度，高于</a:t>
            </a:r>
            <a:r>
              <a:rPr lang="en-US" altLang="zh-CN" dirty="0"/>
              <a:t>550</a:t>
            </a:r>
            <a:r>
              <a:rPr lang="zh-CN" altLang="en-US" dirty="0"/>
              <a:t>度，材料出现晶化；</a:t>
            </a:r>
            <a:endParaRPr lang="en-US" altLang="zh-CN" dirty="0"/>
          </a:p>
          <a:p>
            <a:pPr marL="285750" indent="-285750">
              <a:lnSpc>
                <a:spcPct val="150000"/>
              </a:lnSpc>
              <a:buFont typeface="Wingdings" panose="05000000000000000000" pitchFamily="2" charset="2"/>
              <a:buChar char="l"/>
            </a:pPr>
            <a:r>
              <a:rPr lang="zh-CN" altLang="en-US" dirty="0"/>
              <a:t>高温时容易氧化，所以采用保护气体或者真空；</a:t>
            </a:r>
            <a:endParaRPr lang="en-US" altLang="zh-CN" dirty="0"/>
          </a:p>
          <a:p>
            <a:pPr marL="285750" indent="-285750">
              <a:lnSpc>
                <a:spcPct val="150000"/>
              </a:lnSpc>
              <a:buFont typeface="Wingdings" panose="05000000000000000000" pitchFamily="2" charset="2"/>
              <a:buChar char="l"/>
            </a:pPr>
            <a:r>
              <a:rPr lang="zh-CN" altLang="en-US" dirty="0"/>
              <a:t>是否加磁场，以及磁场的方向，对材料的性能有很大影响</a:t>
            </a:r>
            <a:r>
              <a:rPr lang="zh-CN" altLang="en-US" dirty="0" smtClean="0"/>
              <a:t>；</a:t>
            </a:r>
            <a:endParaRPr lang="zh-CN" altLang="en-US" dirty="0"/>
          </a:p>
        </p:txBody>
      </p:sp>
      <p:pic>
        <p:nvPicPr>
          <p:cNvPr id="11" name="图片 10"/>
          <p:cNvPicPr>
            <a:picLocks noChangeAspect="1"/>
          </p:cNvPicPr>
          <p:nvPr/>
        </p:nvPicPr>
        <p:blipFill>
          <a:blip r:embed="rId4"/>
          <a:stretch>
            <a:fillRect/>
          </a:stretch>
        </p:blipFill>
        <p:spPr>
          <a:xfrm>
            <a:off x="5760640" y="4658830"/>
            <a:ext cx="3168352" cy="1604360"/>
          </a:xfrm>
          <a:prstGeom prst="rect">
            <a:avLst/>
          </a:prstGeom>
        </p:spPr>
      </p:pic>
      <p:sp>
        <p:nvSpPr>
          <p:cNvPr id="12" name="모서리가 둥근 직사각형 46"/>
          <p:cNvSpPr/>
          <p:nvPr/>
        </p:nvSpPr>
        <p:spPr>
          <a:xfrm>
            <a:off x="98937" y="119462"/>
            <a:ext cx="4933212" cy="546869"/>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buFont typeface="Arial" pitchFamily="34" charset="0"/>
              <a:buNone/>
              <a:defRPr/>
            </a:pPr>
            <a:r>
              <a:rPr lang="zh-CN" altLang="en-US" sz="2800" dirty="0" smtClean="0">
                <a:ln>
                  <a:noFill/>
                </a:ln>
                <a:solidFill>
                  <a:srgbClr val="FF0000"/>
                </a:solidFill>
                <a:latin typeface="+mj-ea"/>
                <a:ea typeface="+mj-ea"/>
              </a:rPr>
              <a:t>非晶铁芯加工工艺</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26401397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6" name="文本框 5"/>
          <p:cNvSpPr txBox="1"/>
          <p:nvPr/>
        </p:nvSpPr>
        <p:spPr>
          <a:xfrm>
            <a:off x="683568" y="1321697"/>
            <a:ext cx="8235543" cy="5078313"/>
          </a:xfrm>
          <a:prstGeom prst="rect">
            <a:avLst/>
          </a:prstGeom>
          <a:noFill/>
          <a:ln w="28575">
            <a:solidFill>
              <a:srgbClr val="FF0000"/>
            </a:solidFill>
          </a:ln>
        </p:spPr>
        <p:txBody>
          <a:bodyPr wrap="square" rtlCol="0">
            <a:spAutoFit/>
          </a:bodyPr>
          <a:lstStyle/>
          <a:p>
            <a:pPr>
              <a:lnSpc>
                <a:spcPct val="150000"/>
              </a:lnSpc>
            </a:pPr>
            <a:r>
              <a:rPr lang="zh-CN" altLang="en-US" b="1" dirty="0" smtClean="0">
                <a:solidFill>
                  <a:srgbClr val="FF0000"/>
                </a:solidFill>
              </a:rPr>
              <a:t>粘结剂</a:t>
            </a:r>
            <a:endParaRPr lang="en-US" altLang="zh-CN" b="1" dirty="0" smtClean="0">
              <a:solidFill>
                <a:srgbClr val="FF0000"/>
              </a:solidFill>
            </a:endParaRPr>
          </a:p>
          <a:p>
            <a:pPr>
              <a:lnSpc>
                <a:spcPct val="150000"/>
              </a:lnSpc>
            </a:pPr>
            <a:endParaRPr lang="en-US" altLang="zh-CN" b="1" dirty="0" smtClean="0">
              <a:solidFill>
                <a:srgbClr val="FF0000"/>
              </a:solidFill>
            </a:endParaRPr>
          </a:p>
          <a:p>
            <a:pPr marL="285750" indent="-285750">
              <a:lnSpc>
                <a:spcPct val="150000"/>
              </a:lnSpc>
              <a:buFont typeface="Wingdings" panose="05000000000000000000" pitchFamily="2" charset="2"/>
              <a:buChar char="l"/>
            </a:pPr>
            <a:r>
              <a:rPr lang="zh-CN" altLang="en-US" dirty="0" smtClean="0"/>
              <a:t>安泰科技提供的方法需要用到粘结剂将非晶叠片固化成整体，通常采用环氧树脂。采用环氧树脂</a:t>
            </a:r>
            <a:r>
              <a:rPr lang="en-US" altLang="zh-CN" dirty="0" smtClean="0"/>
              <a:t>( EP) </a:t>
            </a:r>
            <a:r>
              <a:rPr lang="zh-CN" altLang="en-US" dirty="0" smtClean="0"/>
              <a:t>及其固化剂进行粘结后线切割可以有效解决非晶材料薄而脆硬，难以加工的缺点。非晶材料磁滞伸缩系数大，性能对应力非常敏感，粘接剂很容易使非晶材料受到外应力或者非晶材料磁滞收缩时产生的内应力，使材料性能大大下降因此需要选取合适的</a:t>
            </a:r>
            <a:r>
              <a:rPr lang="en-US" altLang="zh-CN" dirty="0" smtClean="0"/>
              <a:t>EP </a:t>
            </a:r>
            <a:r>
              <a:rPr lang="zh-CN" altLang="en-US" dirty="0" smtClean="0"/>
              <a:t>及固化剂。</a:t>
            </a:r>
            <a:r>
              <a:rPr lang="en-US" altLang="zh-CN" dirty="0" smtClean="0"/>
              <a:t>                 </a:t>
            </a:r>
          </a:p>
          <a:p>
            <a:pPr marL="285750" indent="-285750">
              <a:lnSpc>
                <a:spcPct val="150000"/>
              </a:lnSpc>
              <a:buFont typeface="Wingdings" panose="05000000000000000000" pitchFamily="2" charset="2"/>
              <a:buChar char="l"/>
            </a:pPr>
            <a:r>
              <a:rPr lang="zh-CN" altLang="en-US" dirty="0" smtClean="0"/>
              <a:t>大部分 </a:t>
            </a:r>
            <a:r>
              <a:rPr lang="en-US" altLang="zh-CN" dirty="0"/>
              <a:t>EP </a:t>
            </a:r>
            <a:r>
              <a:rPr lang="zh-CN" altLang="en-US" dirty="0"/>
              <a:t>体系耐热性较差，</a:t>
            </a:r>
            <a:r>
              <a:rPr lang="en-US" altLang="zh-CN" dirty="0" smtClean="0"/>
              <a:t> </a:t>
            </a:r>
            <a:r>
              <a:rPr lang="zh-CN" altLang="en-US" dirty="0" smtClean="0"/>
              <a:t>环氧树脂</a:t>
            </a:r>
            <a:r>
              <a:rPr lang="zh-CN" altLang="en-US" dirty="0"/>
              <a:t>粘结剂无法承受消除非晶合金铁芯内部应力的热处理温度，导致使用粘结剂的非晶铁芯性能 比非晶材料的磁性能有明显下降</a:t>
            </a:r>
            <a:r>
              <a:rPr lang="zh-CN" altLang="en-US" dirty="0" smtClean="0"/>
              <a:t>。</a:t>
            </a:r>
            <a:r>
              <a:rPr lang="en-US" altLang="zh-CN" dirty="0" smtClean="0"/>
              <a:t>       </a:t>
            </a:r>
          </a:p>
          <a:p>
            <a:pPr marL="285750" indent="-285750">
              <a:lnSpc>
                <a:spcPct val="150000"/>
              </a:lnSpc>
              <a:buFont typeface="Wingdings" panose="05000000000000000000" pitchFamily="2" charset="2"/>
              <a:buChar char="l"/>
            </a:pPr>
            <a:r>
              <a:rPr lang="zh-CN" altLang="en-US" dirty="0" smtClean="0"/>
              <a:t>导热性</a:t>
            </a:r>
            <a:r>
              <a:rPr lang="zh-CN" altLang="en-US" dirty="0"/>
              <a:t>。高频以后，电机铁芯发热严重，所以必须提高粘接剂的导热性能，和耐热性能</a:t>
            </a:r>
            <a:r>
              <a:rPr lang="zh-CN" altLang="en-US" dirty="0" smtClean="0"/>
              <a:t>。</a:t>
            </a:r>
            <a:endParaRPr lang="en-US" altLang="zh-CN" dirty="0"/>
          </a:p>
        </p:txBody>
      </p:sp>
      <p:sp>
        <p:nvSpPr>
          <p:cNvPr id="9" name="圆角矩形 8"/>
          <p:cNvSpPr/>
          <p:nvPr/>
        </p:nvSpPr>
        <p:spPr>
          <a:xfrm>
            <a:off x="292537" y="876514"/>
            <a:ext cx="1584176"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solidFill>
                  <a:schemeClr val="bg1"/>
                </a:solidFill>
              </a:rPr>
              <a:t>关键</a:t>
            </a:r>
            <a:r>
              <a:rPr lang="zh-CN" altLang="en-US" dirty="0" smtClean="0">
                <a:solidFill>
                  <a:schemeClr val="bg1"/>
                </a:solidFill>
              </a:rPr>
              <a:t>点</a:t>
            </a:r>
            <a:r>
              <a:rPr lang="en-US" altLang="zh-CN" dirty="0" smtClean="0">
                <a:solidFill>
                  <a:schemeClr val="bg1"/>
                </a:solidFill>
              </a:rPr>
              <a:t>2</a:t>
            </a:r>
            <a:endParaRPr lang="zh-CN" altLang="en-US" dirty="0">
              <a:solidFill>
                <a:schemeClr val="bg1"/>
              </a:solidFill>
            </a:endParaRPr>
          </a:p>
        </p:txBody>
      </p:sp>
      <p:sp>
        <p:nvSpPr>
          <p:cNvPr id="10" name="모서리가 둥근 직사각형 46"/>
          <p:cNvSpPr/>
          <p:nvPr/>
        </p:nvSpPr>
        <p:spPr>
          <a:xfrm>
            <a:off x="98937" y="119462"/>
            <a:ext cx="4933212" cy="546869"/>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buFont typeface="Arial" pitchFamily="34" charset="0"/>
              <a:buNone/>
              <a:defRPr/>
            </a:pPr>
            <a:r>
              <a:rPr lang="zh-CN" altLang="en-US" sz="2800" dirty="0" smtClean="0">
                <a:ln>
                  <a:noFill/>
                </a:ln>
                <a:solidFill>
                  <a:srgbClr val="FF0000"/>
                </a:solidFill>
                <a:latin typeface="+mj-ea"/>
                <a:ea typeface="+mj-ea"/>
              </a:rPr>
              <a:t>非晶铁芯加工工艺</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38289559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3" name="图片 2"/>
          <p:cNvPicPr>
            <a:picLocks noChangeAspect="1"/>
          </p:cNvPicPr>
          <p:nvPr/>
        </p:nvPicPr>
        <p:blipFill>
          <a:blip r:embed="rId2"/>
          <a:stretch>
            <a:fillRect/>
          </a:stretch>
        </p:blipFill>
        <p:spPr>
          <a:xfrm>
            <a:off x="5015099" y="3446208"/>
            <a:ext cx="4104456" cy="2396562"/>
          </a:xfrm>
          <a:prstGeom prst="rect">
            <a:avLst/>
          </a:prstGeom>
        </p:spPr>
      </p:pic>
      <p:pic>
        <p:nvPicPr>
          <p:cNvPr id="7" name="图片 6"/>
          <p:cNvPicPr>
            <a:picLocks noChangeAspect="1"/>
          </p:cNvPicPr>
          <p:nvPr/>
        </p:nvPicPr>
        <p:blipFill>
          <a:blip r:embed="rId3"/>
          <a:stretch>
            <a:fillRect/>
          </a:stretch>
        </p:blipFill>
        <p:spPr>
          <a:xfrm>
            <a:off x="5286629" y="1160165"/>
            <a:ext cx="1733892" cy="1789228"/>
          </a:xfrm>
          <a:prstGeom prst="rect">
            <a:avLst/>
          </a:prstGeom>
        </p:spPr>
      </p:pic>
      <p:pic>
        <p:nvPicPr>
          <p:cNvPr id="8" name="图片 7"/>
          <p:cNvPicPr>
            <a:picLocks noChangeAspect="1"/>
          </p:cNvPicPr>
          <p:nvPr/>
        </p:nvPicPr>
        <p:blipFill>
          <a:blip r:embed="rId4"/>
          <a:stretch>
            <a:fillRect/>
          </a:stretch>
        </p:blipFill>
        <p:spPr>
          <a:xfrm>
            <a:off x="7164288" y="1120386"/>
            <a:ext cx="1724762" cy="1829007"/>
          </a:xfrm>
          <a:prstGeom prst="rect">
            <a:avLst/>
          </a:prstGeom>
        </p:spPr>
      </p:pic>
      <p:sp>
        <p:nvSpPr>
          <p:cNvPr id="9" name="矩形 8"/>
          <p:cNvSpPr/>
          <p:nvPr/>
        </p:nvSpPr>
        <p:spPr>
          <a:xfrm>
            <a:off x="570862" y="1131449"/>
            <a:ext cx="4572000" cy="923330"/>
          </a:xfrm>
          <a:prstGeom prst="rect">
            <a:avLst/>
          </a:prstGeom>
        </p:spPr>
        <p:txBody>
          <a:bodyPr>
            <a:spAutoFit/>
          </a:bodyPr>
          <a:lstStyle/>
          <a:p>
            <a:r>
              <a:rPr lang="en-US" altLang="zh-CN" dirty="0"/>
              <a:t>2011</a:t>
            </a:r>
            <a:r>
              <a:rPr lang="zh-CN" altLang="en-US" dirty="0"/>
              <a:t>年，安泰科技张广强等针对采用粘结剂存在的问题，提出了一种机械固定法加工定子铁芯。</a:t>
            </a:r>
            <a:endParaRPr lang="zh-CN" altLang="en-US" dirty="0"/>
          </a:p>
        </p:txBody>
      </p:sp>
      <p:sp>
        <p:nvSpPr>
          <p:cNvPr id="10" name="矩形 9"/>
          <p:cNvSpPr/>
          <p:nvPr/>
        </p:nvSpPr>
        <p:spPr>
          <a:xfrm>
            <a:off x="570862" y="2364882"/>
            <a:ext cx="4572000" cy="923330"/>
          </a:xfrm>
          <a:prstGeom prst="rect">
            <a:avLst/>
          </a:prstGeom>
        </p:spPr>
        <p:txBody>
          <a:bodyPr>
            <a:spAutoFit/>
          </a:bodyPr>
          <a:lstStyle/>
          <a:p>
            <a:r>
              <a:rPr lang="zh-CN" altLang="en-US" dirty="0"/>
              <a:t>两端用不锈钢板夹住非晶叠片，切割</a:t>
            </a:r>
            <a:endParaRPr lang="en-US" altLang="zh-CN" dirty="0"/>
          </a:p>
          <a:p>
            <a:r>
              <a:rPr lang="zh-CN" altLang="en-US" dirty="0"/>
              <a:t>切割完成后，使用不锈钢条穿过定子上的过孔，与两端的钢板焊接，固定</a:t>
            </a:r>
            <a:endParaRPr lang="zh-CN" altLang="en-US" dirty="0"/>
          </a:p>
        </p:txBody>
      </p:sp>
      <p:pic>
        <p:nvPicPr>
          <p:cNvPr id="11" name="图片 10"/>
          <p:cNvPicPr>
            <a:picLocks noChangeAspect="1"/>
          </p:cNvPicPr>
          <p:nvPr/>
        </p:nvPicPr>
        <p:blipFill>
          <a:blip r:embed="rId5"/>
          <a:stretch>
            <a:fillRect/>
          </a:stretch>
        </p:blipFill>
        <p:spPr>
          <a:xfrm>
            <a:off x="2839715" y="3868783"/>
            <a:ext cx="2179270" cy="1942227"/>
          </a:xfrm>
          <a:prstGeom prst="rect">
            <a:avLst/>
          </a:prstGeom>
        </p:spPr>
      </p:pic>
      <p:pic>
        <p:nvPicPr>
          <p:cNvPr id="12" name="图片 11"/>
          <p:cNvPicPr>
            <a:picLocks noChangeAspect="1"/>
          </p:cNvPicPr>
          <p:nvPr/>
        </p:nvPicPr>
        <p:blipFill>
          <a:blip r:embed="rId6"/>
          <a:stretch>
            <a:fillRect/>
          </a:stretch>
        </p:blipFill>
        <p:spPr>
          <a:xfrm>
            <a:off x="467544" y="3946276"/>
            <a:ext cx="2087304" cy="1896494"/>
          </a:xfrm>
          <a:prstGeom prst="rect">
            <a:avLst/>
          </a:prstGeom>
        </p:spPr>
      </p:pic>
      <p:sp>
        <p:nvSpPr>
          <p:cNvPr id="14" name="모서리가 둥근 직사각형 46"/>
          <p:cNvSpPr/>
          <p:nvPr/>
        </p:nvSpPr>
        <p:spPr>
          <a:xfrm>
            <a:off x="98937" y="119462"/>
            <a:ext cx="4933212" cy="546869"/>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buFont typeface="Arial" pitchFamily="34" charset="0"/>
              <a:buNone/>
              <a:defRPr/>
            </a:pPr>
            <a:r>
              <a:rPr lang="zh-CN" altLang="en-US" sz="2800" dirty="0" smtClean="0">
                <a:ln>
                  <a:noFill/>
                </a:ln>
                <a:solidFill>
                  <a:srgbClr val="FF0000"/>
                </a:solidFill>
                <a:latin typeface="+mj-ea"/>
                <a:ea typeface="+mj-ea"/>
              </a:rPr>
              <a:t>非晶铁芯加工工艺</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32566513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6" name="矩形 5"/>
          <p:cNvSpPr/>
          <p:nvPr/>
        </p:nvSpPr>
        <p:spPr>
          <a:xfrm>
            <a:off x="683568" y="1570964"/>
            <a:ext cx="7128792" cy="2031325"/>
          </a:xfrm>
          <a:prstGeom prst="rect">
            <a:avLst/>
          </a:prstGeom>
          <a:ln w="28575">
            <a:solidFill>
              <a:srgbClr val="FF0000"/>
            </a:solidFill>
          </a:ln>
        </p:spPr>
        <p:txBody>
          <a:bodyPr wrap="square">
            <a:spAutoFit/>
          </a:bodyPr>
          <a:lstStyle/>
          <a:p>
            <a:r>
              <a:rPr lang="zh-CN" altLang="en-US" b="1" dirty="0" smtClean="0">
                <a:solidFill>
                  <a:srgbClr val="FF0000"/>
                </a:solidFill>
              </a:rPr>
              <a:t>绝缘层</a:t>
            </a:r>
            <a:endParaRPr lang="en-US" altLang="zh-CN" b="1" dirty="0" smtClean="0">
              <a:solidFill>
                <a:srgbClr val="FF0000"/>
              </a:solidFill>
            </a:endParaRPr>
          </a:p>
          <a:p>
            <a:pPr>
              <a:lnSpc>
                <a:spcPct val="150000"/>
              </a:lnSpc>
            </a:pPr>
            <a:r>
              <a:rPr lang="zh-CN" altLang="en-US" dirty="0" smtClean="0"/>
              <a:t>涂层</a:t>
            </a:r>
            <a:r>
              <a:rPr lang="zh-CN" altLang="en-US" dirty="0"/>
              <a:t>非晶定子铁芯与未涂层非晶定子铁芯的直流磁性能相差不大</a:t>
            </a:r>
            <a:r>
              <a:rPr lang="zh-CN" altLang="en-US" dirty="0" smtClean="0"/>
              <a:t>，但涂层</a:t>
            </a:r>
            <a:r>
              <a:rPr lang="zh-CN" altLang="en-US" dirty="0"/>
              <a:t>后非晶定子铁芯的损耗小于未涂层非晶定子铁芯的损耗；涂层后沿圆周方向磁场退火的非晶定子铁芯具有优良的直流磁性能和低损耗，最符合高速电机对定子铁芯的</a:t>
            </a:r>
            <a:r>
              <a:rPr lang="zh-CN" altLang="en-US" dirty="0" smtClean="0"/>
              <a:t>需求</a:t>
            </a:r>
            <a:endParaRPr lang="zh-CN" altLang="en-US" dirty="0"/>
          </a:p>
        </p:txBody>
      </p:sp>
      <p:sp>
        <p:nvSpPr>
          <p:cNvPr id="7" name="矩形 6"/>
          <p:cNvSpPr/>
          <p:nvPr/>
        </p:nvSpPr>
        <p:spPr>
          <a:xfrm>
            <a:off x="531780" y="6186925"/>
            <a:ext cx="7831194" cy="276999"/>
          </a:xfrm>
          <a:prstGeom prst="rect">
            <a:avLst/>
          </a:prstGeom>
        </p:spPr>
        <p:txBody>
          <a:bodyPr wrap="square">
            <a:spAutoFit/>
          </a:bodyPr>
          <a:lstStyle/>
          <a:p>
            <a:r>
              <a:rPr lang="en-US" altLang="zh-CN" sz="1200" dirty="0" smtClean="0">
                <a:solidFill>
                  <a:srgbClr val="000000"/>
                </a:solidFill>
                <a:latin typeface="Arial" panose="020B0604020202020204" pitchFamily="34" charset="0"/>
              </a:rPr>
              <a:t>【2】</a:t>
            </a:r>
            <a:r>
              <a:rPr lang="zh-CN" altLang="en-US" sz="1200" dirty="0" smtClean="0">
                <a:solidFill>
                  <a:srgbClr val="000000"/>
                </a:solidFill>
                <a:latin typeface="Arial" panose="020B0604020202020204" pitchFamily="34" charset="0"/>
              </a:rPr>
              <a:t>张广强</a:t>
            </a:r>
            <a:r>
              <a:rPr lang="en-US" altLang="zh-CN" sz="1200" dirty="0">
                <a:solidFill>
                  <a:srgbClr val="000000"/>
                </a:solidFill>
                <a:latin typeface="Arial" panose="020B0604020202020204" pitchFamily="34" charset="0"/>
              </a:rPr>
              <a:t>, </a:t>
            </a:r>
            <a:r>
              <a:rPr lang="zh-CN" altLang="en-US" sz="1200" dirty="0">
                <a:solidFill>
                  <a:srgbClr val="000000"/>
                </a:solidFill>
                <a:latin typeface="Arial" panose="020B0604020202020204" pitchFamily="34" charset="0"/>
              </a:rPr>
              <a:t>周少雄</a:t>
            </a:r>
            <a:r>
              <a:rPr lang="en-US" altLang="zh-CN" sz="1200" dirty="0">
                <a:solidFill>
                  <a:srgbClr val="000000"/>
                </a:solidFill>
                <a:latin typeface="Arial" panose="020B0604020202020204" pitchFamily="34" charset="0"/>
              </a:rPr>
              <a:t>, </a:t>
            </a:r>
            <a:r>
              <a:rPr lang="zh-CN" altLang="en-US" sz="1200" dirty="0">
                <a:solidFill>
                  <a:srgbClr val="000000"/>
                </a:solidFill>
                <a:latin typeface="Arial" panose="020B0604020202020204" pitchFamily="34" charset="0"/>
              </a:rPr>
              <a:t>李山红</a:t>
            </a:r>
            <a:r>
              <a:rPr lang="en-US" altLang="zh-CN" sz="1200" dirty="0">
                <a:solidFill>
                  <a:srgbClr val="000000"/>
                </a:solidFill>
                <a:latin typeface="Arial" panose="020B0604020202020204" pitchFamily="34" charset="0"/>
              </a:rPr>
              <a:t>,</a:t>
            </a:r>
            <a:r>
              <a:rPr lang="zh-CN" altLang="en-US" sz="1200" dirty="0">
                <a:solidFill>
                  <a:srgbClr val="000000"/>
                </a:solidFill>
                <a:latin typeface="Arial" panose="020B0604020202020204" pitchFamily="34" charset="0"/>
              </a:rPr>
              <a:t>等</a:t>
            </a:r>
            <a:r>
              <a:rPr lang="en-US" altLang="zh-CN" sz="1200" dirty="0">
                <a:solidFill>
                  <a:srgbClr val="000000"/>
                </a:solidFill>
                <a:latin typeface="Arial" panose="020B0604020202020204" pitchFamily="34" charset="0"/>
              </a:rPr>
              <a:t>. </a:t>
            </a:r>
            <a:r>
              <a:rPr lang="zh-CN" altLang="en-US" sz="1200" dirty="0">
                <a:solidFill>
                  <a:srgbClr val="000000"/>
                </a:solidFill>
                <a:latin typeface="Arial" panose="020B0604020202020204" pitchFamily="34" charset="0"/>
              </a:rPr>
              <a:t>一种电机用非晶合金铁心的制备及其磁性能研究</a:t>
            </a:r>
            <a:r>
              <a:rPr lang="en-US" altLang="zh-CN" sz="1200" dirty="0">
                <a:solidFill>
                  <a:srgbClr val="000000"/>
                </a:solidFill>
                <a:latin typeface="Arial" panose="020B0604020202020204" pitchFamily="34" charset="0"/>
              </a:rPr>
              <a:t>[J]. </a:t>
            </a:r>
            <a:r>
              <a:rPr lang="zh-CN" altLang="en-US" sz="1200" dirty="0">
                <a:solidFill>
                  <a:srgbClr val="000000"/>
                </a:solidFill>
                <a:latin typeface="Arial" panose="020B0604020202020204" pitchFamily="34" charset="0"/>
              </a:rPr>
              <a:t>微特电机</a:t>
            </a:r>
            <a:r>
              <a:rPr lang="en-US" altLang="zh-CN" sz="1200" dirty="0">
                <a:solidFill>
                  <a:srgbClr val="000000"/>
                </a:solidFill>
                <a:latin typeface="Arial" panose="020B0604020202020204" pitchFamily="34" charset="0"/>
              </a:rPr>
              <a:t>, 2011, 39(12):68-70.</a:t>
            </a:r>
            <a:endParaRPr lang="zh-CN" altLang="en-US" sz="1200" dirty="0"/>
          </a:p>
        </p:txBody>
      </p:sp>
      <p:sp>
        <p:nvSpPr>
          <p:cNvPr id="8" name="矩形 7"/>
          <p:cNvSpPr/>
          <p:nvPr/>
        </p:nvSpPr>
        <p:spPr>
          <a:xfrm>
            <a:off x="521874" y="5873017"/>
            <a:ext cx="7920880" cy="276999"/>
          </a:xfrm>
          <a:prstGeom prst="rect">
            <a:avLst/>
          </a:prstGeom>
        </p:spPr>
        <p:txBody>
          <a:bodyPr wrap="square">
            <a:spAutoFit/>
          </a:bodyPr>
          <a:lstStyle/>
          <a:p>
            <a:r>
              <a:rPr lang="en-US" altLang="zh-CN" sz="1200" dirty="0" smtClean="0">
                <a:solidFill>
                  <a:srgbClr val="000000"/>
                </a:solidFill>
                <a:latin typeface="Arial" panose="020B0604020202020204" pitchFamily="34" charset="0"/>
              </a:rPr>
              <a:t>【1】</a:t>
            </a:r>
            <a:r>
              <a:rPr lang="zh-CN" altLang="en-US" sz="1200" dirty="0" smtClean="0">
                <a:solidFill>
                  <a:srgbClr val="000000"/>
                </a:solidFill>
                <a:latin typeface="Arial" panose="020B0604020202020204" pitchFamily="34" charset="0"/>
              </a:rPr>
              <a:t>卢志超</a:t>
            </a:r>
            <a:r>
              <a:rPr lang="en-US" altLang="zh-CN" sz="1200" dirty="0">
                <a:solidFill>
                  <a:srgbClr val="000000"/>
                </a:solidFill>
                <a:latin typeface="Arial" panose="020B0604020202020204" pitchFamily="34" charset="0"/>
              </a:rPr>
              <a:t>, </a:t>
            </a:r>
            <a:r>
              <a:rPr lang="zh-CN" altLang="en-US" sz="1200" dirty="0">
                <a:solidFill>
                  <a:srgbClr val="000000"/>
                </a:solidFill>
                <a:latin typeface="Arial" panose="020B0604020202020204" pitchFamily="34" charset="0"/>
              </a:rPr>
              <a:t>李山红</a:t>
            </a:r>
            <a:r>
              <a:rPr lang="en-US" altLang="zh-CN" sz="1200" dirty="0">
                <a:solidFill>
                  <a:srgbClr val="000000"/>
                </a:solidFill>
                <a:latin typeface="Arial" panose="020B0604020202020204" pitchFamily="34" charset="0"/>
              </a:rPr>
              <a:t>, </a:t>
            </a:r>
            <a:r>
              <a:rPr lang="zh-CN" altLang="en-US" sz="1200" dirty="0">
                <a:solidFill>
                  <a:srgbClr val="000000"/>
                </a:solidFill>
                <a:latin typeface="Arial" panose="020B0604020202020204" pitchFamily="34" charset="0"/>
              </a:rPr>
              <a:t>李德仁</a:t>
            </a:r>
            <a:r>
              <a:rPr lang="en-US" altLang="zh-CN" sz="1200" dirty="0">
                <a:solidFill>
                  <a:srgbClr val="000000"/>
                </a:solidFill>
                <a:latin typeface="Arial" panose="020B0604020202020204" pitchFamily="34" charset="0"/>
              </a:rPr>
              <a:t>,</a:t>
            </a:r>
            <a:r>
              <a:rPr lang="zh-CN" altLang="en-US" sz="1200" dirty="0">
                <a:solidFill>
                  <a:srgbClr val="000000"/>
                </a:solidFill>
                <a:latin typeface="Arial" panose="020B0604020202020204" pitchFamily="34" charset="0"/>
              </a:rPr>
              <a:t>等</a:t>
            </a:r>
            <a:r>
              <a:rPr lang="en-US" altLang="zh-CN" sz="1200" dirty="0">
                <a:solidFill>
                  <a:srgbClr val="000000"/>
                </a:solidFill>
                <a:latin typeface="Arial" panose="020B0604020202020204" pitchFamily="34" charset="0"/>
              </a:rPr>
              <a:t>. </a:t>
            </a:r>
            <a:r>
              <a:rPr lang="zh-CN" altLang="en-US" sz="1200" dirty="0">
                <a:solidFill>
                  <a:srgbClr val="000000"/>
                </a:solidFill>
                <a:latin typeface="Arial" panose="020B0604020202020204" pitchFamily="34" charset="0"/>
              </a:rPr>
              <a:t>一种用于高速电机的非晶合金定子铁芯的制备方法</a:t>
            </a:r>
            <a:r>
              <a:rPr lang="en-US" altLang="zh-CN" sz="1200" dirty="0">
                <a:solidFill>
                  <a:srgbClr val="000000"/>
                </a:solidFill>
                <a:latin typeface="Arial" panose="020B0604020202020204" pitchFamily="34" charset="0"/>
              </a:rPr>
              <a:t>:, CN 101286676 A[P]. 2008.</a:t>
            </a:r>
            <a:endParaRPr lang="zh-CN" altLang="en-US" sz="1200" dirty="0"/>
          </a:p>
        </p:txBody>
      </p:sp>
      <p:sp>
        <p:nvSpPr>
          <p:cNvPr id="9" name="圆角矩形 8"/>
          <p:cNvSpPr/>
          <p:nvPr/>
        </p:nvSpPr>
        <p:spPr>
          <a:xfrm>
            <a:off x="251520" y="988974"/>
            <a:ext cx="1584176"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solidFill>
                  <a:schemeClr val="bg1"/>
                </a:solidFill>
              </a:rPr>
              <a:t>关键</a:t>
            </a:r>
            <a:r>
              <a:rPr lang="zh-CN" altLang="en-US" dirty="0" smtClean="0">
                <a:solidFill>
                  <a:schemeClr val="bg1"/>
                </a:solidFill>
              </a:rPr>
              <a:t>点</a:t>
            </a:r>
            <a:r>
              <a:rPr lang="en-US" altLang="zh-CN" dirty="0">
                <a:solidFill>
                  <a:schemeClr val="bg1"/>
                </a:solidFill>
              </a:rPr>
              <a:t>3</a:t>
            </a:r>
            <a:endParaRPr lang="zh-CN" altLang="en-US" dirty="0">
              <a:solidFill>
                <a:schemeClr val="bg1"/>
              </a:solidFill>
            </a:endParaRPr>
          </a:p>
        </p:txBody>
      </p:sp>
      <p:sp>
        <p:nvSpPr>
          <p:cNvPr id="10" name="文本框 9"/>
          <p:cNvSpPr txBox="1"/>
          <p:nvPr/>
        </p:nvSpPr>
        <p:spPr>
          <a:xfrm>
            <a:off x="683568" y="4387459"/>
            <a:ext cx="7056784" cy="646331"/>
          </a:xfrm>
          <a:prstGeom prst="rect">
            <a:avLst/>
          </a:prstGeom>
          <a:noFill/>
        </p:spPr>
        <p:txBody>
          <a:bodyPr wrap="square" rtlCol="0">
            <a:spAutoFit/>
          </a:bodyPr>
          <a:lstStyle/>
          <a:p>
            <a:r>
              <a:rPr lang="zh-CN" altLang="en-US" dirty="0" smtClean="0"/>
              <a:t>安泰科技提供的方法可以用于加工复杂的铁芯形状，但是对工艺要求很高，产品的质量不能保证，目前还不能用于工业化生产。</a:t>
            </a:r>
            <a:endParaRPr lang="zh-CN" altLang="en-US" dirty="0"/>
          </a:p>
        </p:txBody>
      </p:sp>
      <p:sp>
        <p:nvSpPr>
          <p:cNvPr id="11" name="圆角矩形 10"/>
          <p:cNvSpPr/>
          <p:nvPr/>
        </p:nvSpPr>
        <p:spPr>
          <a:xfrm>
            <a:off x="251520" y="4005064"/>
            <a:ext cx="1728192" cy="273061"/>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dirty="0" smtClean="0"/>
              <a:t>技术应用</a:t>
            </a:r>
            <a:endParaRPr lang="zh-CN" altLang="en-US" dirty="0"/>
          </a:p>
        </p:txBody>
      </p:sp>
      <p:sp>
        <p:nvSpPr>
          <p:cNvPr id="12" name="모서리가 둥근 직사각형 46"/>
          <p:cNvSpPr/>
          <p:nvPr/>
        </p:nvSpPr>
        <p:spPr>
          <a:xfrm>
            <a:off x="98937" y="119462"/>
            <a:ext cx="4933212" cy="546869"/>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buFont typeface="Arial" pitchFamily="34" charset="0"/>
              <a:buNone/>
              <a:defRPr/>
            </a:pPr>
            <a:r>
              <a:rPr lang="zh-CN" altLang="en-US" sz="2800" dirty="0" smtClean="0">
                <a:ln>
                  <a:noFill/>
                </a:ln>
                <a:solidFill>
                  <a:srgbClr val="FF0000"/>
                </a:solidFill>
                <a:latin typeface="+mj-ea"/>
                <a:ea typeface="+mj-ea"/>
              </a:rPr>
              <a:t>非晶铁芯加工工艺</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1082706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3" name="文本框 2"/>
          <p:cNvSpPr txBox="1"/>
          <p:nvPr/>
        </p:nvSpPr>
        <p:spPr>
          <a:xfrm>
            <a:off x="269597" y="1330991"/>
            <a:ext cx="2808312" cy="1477328"/>
          </a:xfrm>
          <a:prstGeom prst="rect">
            <a:avLst/>
          </a:prstGeom>
          <a:noFill/>
        </p:spPr>
        <p:txBody>
          <a:bodyPr wrap="square" rtlCol="0">
            <a:spAutoFit/>
          </a:bodyPr>
          <a:lstStyle/>
          <a:p>
            <a:r>
              <a:rPr lang="zh-CN" altLang="en-US" dirty="0" smtClean="0"/>
              <a:t>美国莱特公司对轴向磁通非晶电机进行了是大量研究。接下来这个专利介绍了一种轴向磁通电机非晶定子铁芯的加工方法。</a:t>
            </a:r>
            <a:endParaRPr lang="zh-CN" altLang="en-US" dirty="0"/>
          </a:p>
        </p:txBody>
      </p:sp>
      <p:pic>
        <p:nvPicPr>
          <p:cNvPr id="8" name="图片 7"/>
          <p:cNvPicPr>
            <a:picLocks noChangeAspect="1"/>
          </p:cNvPicPr>
          <p:nvPr/>
        </p:nvPicPr>
        <p:blipFill>
          <a:blip r:embed="rId2"/>
          <a:stretch>
            <a:fillRect/>
          </a:stretch>
        </p:blipFill>
        <p:spPr>
          <a:xfrm>
            <a:off x="3077909" y="1398540"/>
            <a:ext cx="3157603" cy="1550038"/>
          </a:xfrm>
          <a:prstGeom prst="rect">
            <a:avLst/>
          </a:prstGeom>
        </p:spPr>
      </p:pic>
      <p:pic>
        <p:nvPicPr>
          <p:cNvPr id="9" name="图片 8"/>
          <p:cNvPicPr>
            <a:picLocks noChangeAspect="1"/>
          </p:cNvPicPr>
          <p:nvPr/>
        </p:nvPicPr>
        <p:blipFill>
          <a:blip r:embed="rId3"/>
          <a:stretch>
            <a:fillRect/>
          </a:stretch>
        </p:blipFill>
        <p:spPr>
          <a:xfrm>
            <a:off x="6838374" y="1060039"/>
            <a:ext cx="2084867" cy="1542033"/>
          </a:xfrm>
          <a:prstGeom prst="rect">
            <a:avLst/>
          </a:prstGeom>
        </p:spPr>
      </p:pic>
      <p:pic>
        <p:nvPicPr>
          <p:cNvPr id="10" name="图片 9"/>
          <p:cNvPicPr>
            <a:picLocks noChangeAspect="1"/>
          </p:cNvPicPr>
          <p:nvPr/>
        </p:nvPicPr>
        <p:blipFill>
          <a:blip r:embed="rId4"/>
          <a:stretch>
            <a:fillRect/>
          </a:stretch>
        </p:blipFill>
        <p:spPr>
          <a:xfrm>
            <a:off x="7147651" y="3277966"/>
            <a:ext cx="1757155" cy="1574330"/>
          </a:xfrm>
          <a:prstGeom prst="rect">
            <a:avLst/>
          </a:prstGeom>
        </p:spPr>
      </p:pic>
      <p:pic>
        <p:nvPicPr>
          <p:cNvPr id="11" name="图片 10"/>
          <p:cNvPicPr>
            <a:picLocks noChangeAspect="1"/>
          </p:cNvPicPr>
          <p:nvPr/>
        </p:nvPicPr>
        <p:blipFill>
          <a:blip r:embed="rId5"/>
          <a:stretch>
            <a:fillRect/>
          </a:stretch>
        </p:blipFill>
        <p:spPr>
          <a:xfrm>
            <a:off x="4553565" y="3528217"/>
            <a:ext cx="2146214" cy="1472892"/>
          </a:xfrm>
          <a:prstGeom prst="rect">
            <a:avLst/>
          </a:prstGeom>
        </p:spPr>
      </p:pic>
      <p:pic>
        <p:nvPicPr>
          <p:cNvPr id="12" name="图片 11"/>
          <p:cNvPicPr>
            <a:picLocks noChangeAspect="1"/>
          </p:cNvPicPr>
          <p:nvPr/>
        </p:nvPicPr>
        <p:blipFill>
          <a:blip r:embed="rId6"/>
          <a:stretch>
            <a:fillRect/>
          </a:stretch>
        </p:blipFill>
        <p:spPr>
          <a:xfrm>
            <a:off x="2136774" y="3571434"/>
            <a:ext cx="1916266" cy="1429675"/>
          </a:xfrm>
          <a:prstGeom prst="rect">
            <a:avLst/>
          </a:prstGeom>
        </p:spPr>
      </p:pic>
      <p:pic>
        <p:nvPicPr>
          <p:cNvPr id="14" name="图片 13"/>
          <p:cNvPicPr>
            <a:picLocks noChangeAspect="1"/>
          </p:cNvPicPr>
          <p:nvPr/>
        </p:nvPicPr>
        <p:blipFill>
          <a:blip r:embed="rId7"/>
          <a:stretch>
            <a:fillRect/>
          </a:stretch>
        </p:blipFill>
        <p:spPr>
          <a:xfrm>
            <a:off x="140127" y="3599541"/>
            <a:ext cx="1521345" cy="1328025"/>
          </a:xfrm>
          <a:prstGeom prst="rect">
            <a:avLst/>
          </a:prstGeom>
        </p:spPr>
      </p:pic>
      <p:sp>
        <p:nvSpPr>
          <p:cNvPr id="15" name="右箭头 14"/>
          <p:cNvSpPr/>
          <p:nvPr/>
        </p:nvSpPr>
        <p:spPr>
          <a:xfrm>
            <a:off x="6283162" y="1960805"/>
            <a:ext cx="555212" cy="313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下箭头 15"/>
          <p:cNvSpPr/>
          <p:nvPr/>
        </p:nvSpPr>
        <p:spPr>
          <a:xfrm>
            <a:off x="7973908" y="2593315"/>
            <a:ext cx="291593" cy="6934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左箭头 17"/>
          <p:cNvSpPr/>
          <p:nvPr/>
        </p:nvSpPr>
        <p:spPr>
          <a:xfrm>
            <a:off x="6501116" y="4107954"/>
            <a:ext cx="637646" cy="3111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左箭头 18"/>
          <p:cNvSpPr/>
          <p:nvPr/>
        </p:nvSpPr>
        <p:spPr>
          <a:xfrm>
            <a:off x="4010806" y="4107955"/>
            <a:ext cx="637646" cy="3111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左箭头 20"/>
          <p:cNvSpPr/>
          <p:nvPr/>
        </p:nvSpPr>
        <p:spPr>
          <a:xfrm>
            <a:off x="1631335" y="4107954"/>
            <a:ext cx="637646" cy="3111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 22"/>
          <p:cNvSpPr txBox="1"/>
          <p:nvPr/>
        </p:nvSpPr>
        <p:spPr>
          <a:xfrm>
            <a:off x="4788024" y="2994629"/>
            <a:ext cx="2500487" cy="369332"/>
          </a:xfrm>
          <a:prstGeom prst="rect">
            <a:avLst/>
          </a:prstGeom>
          <a:noFill/>
          <a:ln>
            <a:solidFill>
              <a:srgbClr val="FF0000"/>
            </a:solidFill>
          </a:ln>
        </p:spPr>
        <p:txBody>
          <a:bodyPr wrap="square" rtlCol="0">
            <a:spAutoFit/>
          </a:bodyPr>
          <a:lstStyle/>
          <a:p>
            <a:r>
              <a:rPr lang="zh-CN" altLang="en-US" dirty="0" smtClean="0"/>
              <a:t>采用树脂等粘结剂固化</a:t>
            </a:r>
            <a:endParaRPr lang="zh-CN" altLang="en-US" dirty="0"/>
          </a:p>
        </p:txBody>
      </p:sp>
      <p:sp>
        <p:nvSpPr>
          <p:cNvPr id="24" name="文本框 23"/>
          <p:cNvSpPr txBox="1"/>
          <p:nvPr/>
        </p:nvSpPr>
        <p:spPr>
          <a:xfrm>
            <a:off x="2566383" y="2994629"/>
            <a:ext cx="1221667" cy="376353"/>
          </a:xfrm>
          <a:prstGeom prst="rect">
            <a:avLst/>
          </a:prstGeom>
          <a:noFill/>
          <a:ln>
            <a:solidFill>
              <a:srgbClr val="FF0000"/>
            </a:solidFill>
          </a:ln>
        </p:spPr>
        <p:txBody>
          <a:bodyPr wrap="square" rtlCol="0">
            <a:spAutoFit/>
          </a:bodyPr>
          <a:lstStyle/>
          <a:p>
            <a:r>
              <a:rPr lang="zh-CN" altLang="en-US" dirty="0" smtClean="0"/>
              <a:t>退火处理</a:t>
            </a:r>
            <a:endParaRPr lang="zh-CN" altLang="en-US" dirty="0"/>
          </a:p>
        </p:txBody>
      </p:sp>
      <p:sp>
        <p:nvSpPr>
          <p:cNvPr id="25" name="矩形 24"/>
          <p:cNvSpPr/>
          <p:nvPr/>
        </p:nvSpPr>
        <p:spPr>
          <a:xfrm>
            <a:off x="467544" y="6035647"/>
            <a:ext cx="8455697" cy="461665"/>
          </a:xfrm>
          <a:prstGeom prst="rect">
            <a:avLst/>
          </a:prstGeom>
        </p:spPr>
        <p:txBody>
          <a:bodyPr wrap="square">
            <a:spAutoFit/>
          </a:bodyPr>
          <a:lstStyle/>
          <a:p>
            <a:r>
              <a:rPr lang="en-US" altLang="zh-CN" sz="1200" dirty="0" smtClean="0">
                <a:solidFill>
                  <a:srgbClr val="000000"/>
                </a:solidFill>
                <a:latin typeface="Times New Roman" panose="02020603050405020304" pitchFamily="18" charset="0"/>
                <a:cs typeface="Times New Roman" panose="02020603050405020304" pitchFamily="18" charset="0"/>
              </a:rPr>
              <a:t>【1】Berwald </a:t>
            </a:r>
            <a:r>
              <a:rPr lang="en-US" altLang="zh-CN" sz="1200" dirty="0">
                <a:solidFill>
                  <a:srgbClr val="000000"/>
                </a:solidFill>
                <a:latin typeface="Times New Roman" panose="02020603050405020304" pitchFamily="18" charset="0"/>
                <a:cs typeface="Times New Roman" panose="02020603050405020304" pitchFamily="18" charset="0"/>
              </a:rPr>
              <a:t>T J, Page S K. SOFT-METAL ELECTROMECHANICAL COMPONENT AND METHOD MAKING SAME: US, EP1634310[P]. 2006.</a:t>
            </a:r>
            <a:endParaRPr lang="zh-CN" altLang="en-US" sz="1200" dirty="0">
              <a:latin typeface="Times New Roman" panose="02020603050405020304" pitchFamily="18" charset="0"/>
              <a:cs typeface="Times New Roman" panose="02020603050405020304" pitchFamily="18" charset="0"/>
            </a:endParaRPr>
          </a:p>
        </p:txBody>
      </p:sp>
      <p:sp>
        <p:nvSpPr>
          <p:cNvPr id="26" name="圆角矩形 25"/>
          <p:cNvSpPr/>
          <p:nvPr/>
        </p:nvSpPr>
        <p:spPr>
          <a:xfrm>
            <a:off x="375338" y="878584"/>
            <a:ext cx="1728192" cy="273061"/>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dirty="0" smtClean="0"/>
              <a:t>美国莱特专利</a:t>
            </a:r>
            <a:endParaRPr lang="zh-CN" altLang="en-US" dirty="0"/>
          </a:p>
        </p:txBody>
      </p:sp>
      <p:sp>
        <p:nvSpPr>
          <p:cNvPr id="27" name="圆角矩形 26"/>
          <p:cNvSpPr/>
          <p:nvPr/>
        </p:nvSpPr>
        <p:spPr>
          <a:xfrm>
            <a:off x="269597" y="4988321"/>
            <a:ext cx="1728192" cy="273061"/>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dirty="0" smtClean="0"/>
              <a:t>技术应用</a:t>
            </a:r>
            <a:endParaRPr lang="zh-CN" altLang="en-US" dirty="0"/>
          </a:p>
        </p:txBody>
      </p:sp>
      <p:sp>
        <p:nvSpPr>
          <p:cNvPr id="28" name="文本框 27"/>
          <p:cNvSpPr txBox="1"/>
          <p:nvPr/>
        </p:nvSpPr>
        <p:spPr>
          <a:xfrm>
            <a:off x="611560" y="5437400"/>
            <a:ext cx="7508144" cy="369332"/>
          </a:xfrm>
          <a:prstGeom prst="rect">
            <a:avLst/>
          </a:prstGeom>
          <a:noFill/>
        </p:spPr>
        <p:txBody>
          <a:bodyPr wrap="square" rtlCol="0">
            <a:spAutoFit/>
          </a:bodyPr>
          <a:lstStyle/>
          <a:p>
            <a:r>
              <a:rPr lang="zh-CN" altLang="en-US" dirty="0" smtClean="0"/>
              <a:t>莱特公司生产轴向磁通非晶电机的技术已经成功用于产业化生产。</a:t>
            </a:r>
            <a:endParaRPr lang="zh-CN" altLang="en-US" dirty="0"/>
          </a:p>
        </p:txBody>
      </p:sp>
      <p:sp>
        <p:nvSpPr>
          <p:cNvPr id="29" name="모서리가 둥근 직사각형 46"/>
          <p:cNvSpPr/>
          <p:nvPr/>
        </p:nvSpPr>
        <p:spPr>
          <a:xfrm>
            <a:off x="98937" y="119462"/>
            <a:ext cx="4933212" cy="546869"/>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buFont typeface="Arial" pitchFamily="34" charset="0"/>
              <a:buNone/>
              <a:defRPr/>
            </a:pPr>
            <a:r>
              <a:rPr lang="zh-CN" altLang="en-US" sz="2800" dirty="0" smtClean="0">
                <a:ln>
                  <a:noFill/>
                </a:ln>
                <a:solidFill>
                  <a:srgbClr val="FF0000"/>
                </a:solidFill>
                <a:latin typeface="+mj-ea"/>
                <a:ea typeface="+mj-ea"/>
              </a:rPr>
              <a:t>非晶铁芯加工工艺</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9246146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4300" y="-29985"/>
            <a:ext cx="9144000" cy="785794"/>
          </a:xfrm>
        </p:spPr>
        <p:txBody>
          <a:bodyPr>
            <a:normAutofit/>
          </a:bodyPr>
          <a:lstStyle/>
          <a:p>
            <a:pPr algn="ctr"/>
            <a:r>
              <a:rPr lang="zh-CN" altLang="en-US" dirty="0" smtClean="0">
                <a:solidFill>
                  <a:srgbClr val="FF0000"/>
                </a:solidFill>
                <a:latin typeface="华文行楷" panose="02010800040101010101" pitchFamily="2" charset="-122"/>
                <a:ea typeface="华文行楷" panose="02010800040101010101" pitchFamily="2" charset="-122"/>
              </a:rPr>
              <a:t>内容提纲</a:t>
            </a:r>
            <a:endParaRPr lang="zh-CN" altLang="en-US" dirty="0">
              <a:solidFill>
                <a:srgbClr val="FF0000"/>
              </a:solidFill>
              <a:latin typeface="华文行楷" panose="02010800040101010101" pitchFamily="2" charset="-122"/>
              <a:ea typeface="华文行楷" panose="02010800040101010101" pitchFamily="2" charset="-122"/>
            </a:endParaRPr>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25" name="AutoShape 5"/>
          <p:cNvSpPr>
            <a:spLocks noChangeArrowheads="1"/>
          </p:cNvSpPr>
          <p:nvPr/>
        </p:nvSpPr>
        <p:spPr bwMode="gray">
          <a:xfrm>
            <a:off x="2905894" y="1683181"/>
            <a:ext cx="4343400" cy="457200"/>
          </a:xfrm>
          <a:prstGeom prst="roundRect">
            <a:avLst>
              <a:gd name="adj" fmla="val 16667"/>
            </a:avLst>
          </a:prstGeom>
          <a:gradFill rotWithShape="1">
            <a:gsLst>
              <a:gs pos="0">
                <a:schemeClr val="accent2"/>
              </a:gs>
              <a:gs pos="50000">
                <a:schemeClr val="accent2">
                  <a:gamma/>
                  <a:tint val="21176"/>
                  <a:invGamma/>
                </a:schemeClr>
              </a:gs>
              <a:gs pos="100000">
                <a:schemeClr val="accent2"/>
              </a:gs>
            </a:gsLst>
            <a:lin ang="5400000" scaled="1"/>
          </a:gradFill>
          <a:ln w="12700" algn="ctr">
            <a:solidFill>
              <a:schemeClr val="bg1"/>
            </a:solidFill>
            <a:round/>
            <a:headEnd/>
            <a:tailEnd/>
          </a:ln>
          <a:effectLst/>
          <a:extLst>
            <a:ext uri="{AF507438-7753-43E0-B8FC-AC1667EBCBE1}">
              <a14:hiddenEffects xmlns:a14="http://schemas.microsoft.com/office/drawing/2010/main">
                <a:effectLst>
                  <a:outerShdw dist="99190" dir="2388334" algn="ctr" rotWithShape="0">
                    <a:srgbClr val="333333">
                      <a:alpha val="50000"/>
                    </a:srgbClr>
                  </a:outerShdw>
                </a:effectLst>
              </a14:hiddenEffects>
            </a:ext>
          </a:extLst>
        </p:spPr>
        <p:txBody>
          <a:bodyPr wrap="none" anchor="ctr"/>
          <a:lstStyle/>
          <a:p>
            <a:endParaRPr lang="zh-CN" altLang="en-US"/>
          </a:p>
        </p:txBody>
      </p:sp>
      <p:sp>
        <p:nvSpPr>
          <p:cNvPr id="26" name="AutoShape 6"/>
          <p:cNvSpPr>
            <a:spLocks noChangeArrowheads="1"/>
          </p:cNvSpPr>
          <p:nvPr/>
        </p:nvSpPr>
        <p:spPr bwMode="gray">
          <a:xfrm>
            <a:off x="2524894" y="1564118"/>
            <a:ext cx="685800" cy="685800"/>
          </a:xfrm>
          <a:prstGeom prst="diamond">
            <a:avLst/>
          </a:prstGeom>
          <a:solidFill>
            <a:schemeClr val="accent2"/>
          </a:solidFill>
          <a:ln w="25400" algn="ctr">
            <a:solidFill>
              <a:schemeClr val="bg1"/>
            </a:solidFill>
            <a:miter lim="800000"/>
            <a:headEnd/>
            <a:tailEnd/>
          </a:ln>
          <a:effectLst/>
          <a:extLst>
            <a:ext uri="{AF507438-7753-43E0-B8FC-AC1667EBCBE1}">
              <a14:hiddenEffects xmlns:a14="http://schemas.microsoft.com/office/drawing/2010/main">
                <a:effectLst>
                  <a:outerShdw dist="63500" dir="2212194" algn="ctr" rotWithShape="0">
                    <a:srgbClr val="333333">
                      <a:alpha val="50000"/>
                    </a:srgbClr>
                  </a:outerShdw>
                </a:effectLst>
              </a14:hiddenEffects>
            </a:ext>
          </a:extLst>
        </p:spPr>
        <p:txBody>
          <a:bodyPr wrap="none" anchor="ctr"/>
          <a:lstStyle/>
          <a:p>
            <a:endParaRPr lang="zh-CN" altLang="en-US"/>
          </a:p>
        </p:txBody>
      </p:sp>
      <p:sp>
        <p:nvSpPr>
          <p:cNvPr id="27" name="Text Box 7"/>
          <p:cNvSpPr txBox="1">
            <a:spLocks noChangeArrowheads="1"/>
          </p:cNvSpPr>
          <p:nvPr/>
        </p:nvSpPr>
        <p:spPr bwMode="gray">
          <a:xfrm>
            <a:off x="2771800" y="1723661"/>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b="1" dirty="0" smtClean="0">
                <a:solidFill>
                  <a:srgbClr val="000000"/>
                </a:solidFill>
                <a:ea typeface="宋体" panose="02010600030101010101" pitchFamily="2" charset="-122"/>
              </a:rPr>
              <a:t>     </a:t>
            </a:r>
            <a:r>
              <a:rPr lang="zh-CN" altLang="en-US" sz="2400" b="1" dirty="0" smtClean="0">
                <a:solidFill>
                  <a:schemeClr val="bg1"/>
                </a:solidFill>
                <a:ea typeface="宋体" panose="02010600030101010101" pitchFamily="2" charset="-122"/>
              </a:rPr>
              <a:t>非晶材料</a:t>
            </a:r>
            <a:endParaRPr lang="en-US" altLang="zh-CN" sz="2400" b="1" dirty="0">
              <a:solidFill>
                <a:schemeClr val="bg1"/>
              </a:solidFill>
              <a:ea typeface="宋体" panose="02010600030101010101" pitchFamily="2" charset="-122"/>
            </a:endParaRPr>
          </a:p>
        </p:txBody>
      </p:sp>
      <p:sp>
        <p:nvSpPr>
          <p:cNvPr id="28" name="Text Box 8"/>
          <p:cNvSpPr txBox="1">
            <a:spLocks noChangeArrowheads="1"/>
          </p:cNvSpPr>
          <p:nvPr/>
        </p:nvSpPr>
        <p:spPr bwMode="gray">
          <a:xfrm>
            <a:off x="2678882" y="166254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CN" sz="2400">
                <a:solidFill>
                  <a:schemeClr val="bg1"/>
                </a:solidFill>
                <a:ea typeface="宋体" panose="02010600030101010101" pitchFamily="2" charset="-122"/>
              </a:rPr>
              <a:t>1</a:t>
            </a:r>
          </a:p>
        </p:txBody>
      </p:sp>
      <p:sp>
        <p:nvSpPr>
          <p:cNvPr id="33" name="AutoShape 15"/>
          <p:cNvSpPr>
            <a:spLocks noChangeArrowheads="1"/>
          </p:cNvSpPr>
          <p:nvPr/>
        </p:nvSpPr>
        <p:spPr bwMode="gray">
          <a:xfrm>
            <a:off x="2911863" y="2730302"/>
            <a:ext cx="4343400" cy="457200"/>
          </a:xfrm>
          <a:prstGeom prst="roundRect">
            <a:avLst>
              <a:gd name="adj" fmla="val 16667"/>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2700" algn="ctr">
            <a:solidFill>
              <a:schemeClr val="bg1"/>
            </a:solidFill>
            <a:round/>
            <a:headEnd/>
            <a:tailEnd/>
          </a:ln>
          <a:effectLst/>
        </p:spPr>
        <p:txBody>
          <a:bodyPr wrap="none" anchor="ctr"/>
          <a:lstStyle/>
          <a:p>
            <a:endParaRPr lang="zh-CN" altLang="en-US"/>
          </a:p>
        </p:txBody>
      </p:sp>
      <p:sp>
        <p:nvSpPr>
          <p:cNvPr id="34" name="AutoShape 16"/>
          <p:cNvSpPr>
            <a:spLocks noChangeArrowheads="1"/>
          </p:cNvSpPr>
          <p:nvPr/>
        </p:nvSpPr>
        <p:spPr bwMode="gray">
          <a:xfrm>
            <a:off x="2530863" y="2611239"/>
            <a:ext cx="685800" cy="685800"/>
          </a:xfrm>
          <a:prstGeom prst="diamond">
            <a:avLst/>
          </a:prstGeom>
          <a:solidFill>
            <a:schemeClr val="hlink"/>
          </a:solidFill>
          <a:ln w="25400" algn="ctr">
            <a:solidFill>
              <a:schemeClr val="bg1"/>
            </a:solidFill>
            <a:miter lim="800000"/>
            <a:headEnd/>
            <a:tailEnd/>
          </a:ln>
          <a:effectLst/>
          <a:extLst>
            <a:ext uri="{AF507438-7753-43E0-B8FC-AC1667EBCBE1}">
              <a14:hiddenEffects xmlns:a14="http://schemas.microsoft.com/office/drawing/2010/main">
                <a:effectLst>
                  <a:outerShdw dist="63500" dir="2212194" algn="ctr" rotWithShape="0">
                    <a:srgbClr val="333333">
                      <a:alpha val="50000"/>
                    </a:srgbClr>
                  </a:outerShdw>
                </a:effectLst>
              </a14:hiddenEffects>
            </a:ext>
          </a:extLst>
        </p:spPr>
        <p:txBody>
          <a:bodyPr wrap="none" anchor="ctr"/>
          <a:lstStyle/>
          <a:p>
            <a:endParaRPr lang="zh-CN" altLang="en-US"/>
          </a:p>
        </p:txBody>
      </p:sp>
      <p:sp>
        <p:nvSpPr>
          <p:cNvPr id="35" name="Text Box 17"/>
          <p:cNvSpPr txBox="1">
            <a:spLocks noChangeArrowheads="1"/>
          </p:cNvSpPr>
          <p:nvPr/>
        </p:nvSpPr>
        <p:spPr bwMode="gray">
          <a:xfrm>
            <a:off x="3140463" y="2785864"/>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sz="2400" b="1" dirty="0" smtClean="0">
                <a:solidFill>
                  <a:schemeClr val="bg1"/>
                </a:solidFill>
                <a:ea typeface="宋体" panose="02010600030101010101" pitchFamily="2" charset="-122"/>
              </a:rPr>
              <a:t>非晶电机研究</a:t>
            </a:r>
            <a:endParaRPr lang="en-US" altLang="zh-CN" sz="2400" b="1" dirty="0">
              <a:solidFill>
                <a:schemeClr val="bg1"/>
              </a:solidFill>
              <a:ea typeface="宋体" panose="02010600030101010101" pitchFamily="2" charset="-122"/>
            </a:endParaRPr>
          </a:p>
        </p:txBody>
      </p:sp>
      <p:sp>
        <p:nvSpPr>
          <p:cNvPr id="36" name="Text Box 18"/>
          <p:cNvSpPr txBox="1">
            <a:spLocks noChangeArrowheads="1"/>
          </p:cNvSpPr>
          <p:nvPr/>
        </p:nvSpPr>
        <p:spPr bwMode="gray">
          <a:xfrm>
            <a:off x="2684851" y="2709664"/>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CN" sz="2400">
                <a:solidFill>
                  <a:schemeClr val="bg1"/>
                </a:solidFill>
                <a:ea typeface="宋体" panose="02010600030101010101" pitchFamily="2" charset="-122"/>
              </a:rPr>
              <a:t>3</a:t>
            </a:r>
          </a:p>
        </p:txBody>
      </p:sp>
      <p:sp>
        <p:nvSpPr>
          <p:cNvPr id="37" name="AutoShape 20"/>
          <p:cNvSpPr>
            <a:spLocks noChangeArrowheads="1"/>
          </p:cNvSpPr>
          <p:nvPr/>
        </p:nvSpPr>
        <p:spPr bwMode="gray">
          <a:xfrm>
            <a:off x="2926435" y="3721811"/>
            <a:ext cx="4343400" cy="457200"/>
          </a:xfrm>
          <a:prstGeom prst="roundRect">
            <a:avLst>
              <a:gd name="adj" fmla="val 16667"/>
            </a:avLst>
          </a:prstGeom>
          <a:gradFill rotWithShape="1">
            <a:gsLst>
              <a:gs pos="0">
                <a:schemeClr val="folHlink"/>
              </a:gs>
              <a:gs pos="50000">
                <a:schemeClr val="folHlink">
                  <a:gamma/>
                  <a:tint val="21176"/>
                  <a:invGamma/>
                </a:schemeClr>
              </a:gs>
              <a:gs pos="100000">
                <a:schemeClr val="folHlink"/>
              </a:gs>
            </a:gsLst>
            <a:lin ang="5400000" scaled="1"/>
          </a:gradFill>
          <a:ln w="12700" algn="ctr">
            <a:solidFill>
              <a:schemeClr val="bg1"/>
            </a:solidFill>
            <a:round/>
            <a:headEnd/>
            <a:tailEnd/>
          </a:ln>
          <a:effectLst/>
          <a:extLst>
            <a:ext uri="{AF507438-7753-43E0-B8FC-AC1667EBCBE1}">
              <a14:hiddenEffects xmlns:a14="http://schemas.microsoft.com/office/drawing/2010/main">
                <a:effectLst>
                  <a:outerShdw dist="99190" dir="2388334" algn="ctr" rotWithShape="0">
                    <a:srgbClr val="333333">
                      <a:alpha val="50000"/>
                    </a:srgbClr>
                  </a:outerShdw>
                </a:effectLst>
              </a14:hiddenEffects>
            </a:ext>
          </a:extLst>
        </p:spPr>
        <p:txBody>
          <a:bodyPr wrap="none" anchor="ctr"/>
          <a:lstStyle/>
          <a:p>
            <a:endParaRPr lang="zh-CN" altLang="en-US"/>
          </a:p>
        </p:txBody>
      </p:sp>
      <p:sp>
        <p:nvSpPr>
          <p:cNvPr id="38" name="AutoShape 21"/>
          <p:cNvSpPr>
            <a:spLocks noChangeArrowheads="1"/>
          </p:cNvSpPr>
          <p:nvPr/>
        </p:nvSpPr>
        <p:spPr bwMode="gray">
          <a:xfrm>
            <a:off x="2545435" y="3602748"/>
            <a:ext cx="685800" cy="685800"/>
          </a:xfrm>
          <a:prstGeom prst="diamond">
            <a:avLst/>
          </a:prstGeom>
          <a:solidFill>
            <a:schemeClr val="folHlink"/>
          </a:solidFill>
          <a:ln w="25400" algn="ctr">
            <a:solidFill>
              <a:schemeClr val="bg1"/>
            </a:solidFill>
            <a:miter lim="800000"/>
            <a:headEnd/>
            <a:tailEnd/>
          </a:ln>
          <a:effectLst/>
          <a:extLst>
            <a:ext uri="{AF507438-7753-43E0-B8FC-AC1667EBCBE1}">
              <a14:hiddenEffects xmlns:a14="http://schemas.microsoft.com/office/drawing/2010/main">
                <a:effectLst>
                  <a:outerShdw dist="63500" dir="2212194" algn="ctr" rotWithShape="0">
                    <a:srgbClr val="333333">
                      <a:alpha val="50000"/>
                    </a:srgbClr>
                  </a:outerShdw>
                </a:effectLst>
              </a14:hiddenEffects>
            </a:ext>
          </a:extLst>
        </p:spPr>
        <p:txBody>
          <a:bodyPr wrap="none" anchor="ctr"/>
          <a:lstStyle/>
          <a:p>
            <a:endParaRPr lang="zh-CN" altLang="en-US"/>
          </a:p>
        </p:txBody>
      </p:sp>
      <p:sp>
        <p:nvSpPr>
          <p:cNvPr id="39" name="Text Box 22"/>
          <p:cNvSpPr txBox="1">
            <a:spLocks noChangeArrowheads="1"/>
          </p:cNvSpPr>
          <p:nvPr/>
        </p:nvSpPr>
        <p:spPr bwMode="gray">
          <a:xfrm>
            <a:off x="3140463" y="3791660"/>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b="1" dirty="0" smtClean="0">
                <a:solidFill>
                  <a:schemeClr val="bg1"/>
                </a:solidFill>
                <a:ea typeface="宋体" panose="02010600030101010101" pitchFamily="2" charset="-122"/>
              </a:rPr>
              <a:t>        </a:t>
            </a:r>
            <a:r>
              <a:rPr lang="zh-CN" altLang="en-US" sz="2400" b="1" dirty="0" smtClean="0">
                <a:solidFill>
                  <a:schemeClr val="bg1"/>
                </a:solidFill>
                <a:ea typeface="宋体" panose="02010600030101010101" pitchFamily="2" charset="-122"/>
              </a:rPr>
              <a:t>非晶铁芯加工工艺</a:t>
            </a:r>
            <a:endParaRPr lang="en-US" altLang="zh-CN" sz="2400" b="1" dirty="0">
              <a:solidFill>
                <a:schemeClr val="bg1"/>
              </a:solidFill>
              <a:ea typeface="宋体" panose="02010600030101010101" pitchFamily="2" charset="-122"/>
            </a:endParaRPr>
          </a:p>
        </p:txBody>
      </p:sp>
      <p:sp>
        <p:nvSpPr>
          <p:cNvPr id="40" name="Text Box 23"/>
          <p:cNvSpPr txBox="1">
            <a:spLocks noChangeArrowheads="1"/>
          </p:cNvSpPr>
          <p:nvPr/>
        </p:nvSpPr>
        <p:spPr bwMode="gray">
          <a:xfrm>
            <a:off x="2699423" y="370117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CN" sz="2400">
                <a:solidFill>
                  <a:schemeClr val="bg1"/>
                </a:solidFill>
                <a:ea typeface="宋体" panose="02010600030101010101" pitchFamily="2" charset="-122"/>
              </a:rPr>
              <a:t>4</a:t>
            </a:r>
          </a:p>
        </p:txBody>
      </p:sp>
      <p:sp>
        <p:nvSpPr>
          <p:cNvPr id="41" name="AutoShape 5"/>
          <p:cNvSpPr>
            <a:spLocks noChangeArrowheads="1"/>
          </p:cNvSpPr>
          <p:nvPr/>
        </p:nvSpPr>
        <p:spPr bwMode="gray">
          <a:xfrm>
            <a:off x="2905894" y="4806702"/>
            <a:ext cx="4343400" cy="457200"/>
          </a:xfrm>
          <a:prstGeom prst="roundRect">
            <a:avLst>
              <a:gd name="adj" fmla="val 16667"/>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w="12700" algn="ctr">
            <a:solidFill>
              <a:schemeClr val="bg1"/>
            </a:solidFill>
            <a:round/>
            <a:headEnd/>
            <a:tailEnd/>
          </a:ln>
          <a:effectLst/>
        </p:spPr>
        <p:txBody>
          <a:bodyPr wrap="none" anchor="ctr"/>
          <a:lstStyle/>
          <a:p>
            <a:endParaRPr lang="zh-CN" altLang="en-US"/>
          </a:p>
        </p:txBody>
      </p:sp>
      <p:sp>
        <p:nvSpPr>
          <p:cNvPr id="42" name="AutoShape 6"/>
          <p:cNvSpPr>
            <a:spLocks noChangeArrowheads="1"/>
          </p:cNvSpPr>
          <p:nvPr/>
        </p:nvSpPr>
        <p:spPr bwMode="gray">
          <a:xfrm>
            <a:off x="2524894" y="4687639"/>
            <a:ext cx="685800" cy="685800"/>
          </a:xfrm>
          <a:prstGeom prst="diamond">
            <a:avLst/>
          </a:prstGeom>
          <a:solidFill>
            <a:schemeClr val="accent3">
              <a:lumMod val="75000"/>
            </a:schemeClr>
          </a:solidFill>
          <a:ln w="25400" algn="ctr">
            <a:solidFill>
              <a:schemeClr val="bg1"/>
            </a:solidFill>
            <a:miter lim="800000"/>
            <a:headEnd/>
            <a:tailEnd/>
          </a:ln>
          <a:effectLst/>
        </p:spPr>
        <p:txBody>
          <a:bodyPr wrap="none" anchor="ctr"/>
          <a:lstStyle/>
          <a:p>
            <a:endParaRPr lang="zh-CN" altLang="en-US"/>
          </a:p>
        </p:txBody>
      </p:sp>
      <p:sp>
        <p:nvSpPr>
          <p:cNvPr id="43" name="Text Box 7"/>
          <p:cNvSpPr txBox="1">
            <a:spLocks noChangeArrowheads="1"/>
          </p:cNvSpPr>
          <p:nvPr/>
        </p:nvSpPr>
        <p:spPr bwMode="gray">
          <a:xfrm>
            <a:off x="2771800" y="4847182"/>
            <a:ext cx="342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CN" altLang="en-US" sz="2400" b="1" dirty="0" smtClean="0">
                <a:solidFill>
                  <a:srgbClr val="FF0000"/>
                </a:solidFill>
                <a:ea typeface="宋体" panose="02010600030101010101" pitchFamily="2" charset="-122"/>
              </a:rPr>
              <a:t>             非晶</a:t>
            </a:r>
            <a:r>
              <a:rPr lang="en-US" altLang="zh-CN" sz="2400" b="1" dirty="0" smtClean="0">
                <a:solidFill>
                  <a:srgbClr val="FF0000"/>
                </a:solidFill>
                <a:ea typeface="宋体" panose="02010600030101010101" pitchFamily="2" charset="-122"/>
              </a:rPr>
              <a:t>SRM</a:t>
            </a:r>
            <a:r>
              <a:rPr lang="zh-CN" altLang="en-US" sz="2400" b="1" dirty="0" smtClean="0">
                <a:solidFill>
                  <a:srgbClr val="FF0000"/>
                </a:solidFill>
                <a:ea typeface="宋体" panose="02010600030101010101" pitchFamily="2" charset="-122"/>
              </a:rPr>
              <a:t>仿真</a:t>
            </a:r>
            <a:endParaRPr lang="en-US" altLang="zh-CN" sz="2400" b="1" dirty="0">
              <a:solidFill>
                <a:srgbClr val="FF0000"/>
              </a:solidFill>
              <a:ea typeface="宋体" panose="02010600030101010101" pitchFamily="2" charset="-122"/>
            </a:endParaRPr>
          </a:p>
        </p:txBody>
      </p:sp>
      <p:sp>
        <p:nvSpPr>
          <p:cNvPr id="44" name="Text Box 8"/>
          <p:cNvSpPr txBox="1">
            <a:spLocks noChangeArrowheads="1"/>
          </p:cNvSpPr>
          <p:nvPr/>
        </p:nvSpPr>
        <p:spPr bwMode="gray">
          <a:xfrm>
            <a:off x="2685809" y="4786064"/>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CN" sz="2400" dirty="0" smtClean="0">
                <a:solidFill>
                  <a:schemeClr val="bg1"/>
                </a:solidFill>
                <a:ea typeface="宋体" panose="02010600030101010101" pitchFamily="2" charset="-122"/>
              </a:rPr>
              <a:t>5</a:t>
            </a:r>
            <a:endParaRPr lang="en-US" altLang="zh-CN" sz="2400" dirty="0">
              <a:solidFill>
                <a:schemeClr val="bg1"/>
              </a:solidFill>
              <a:ea typeface="宋体" panose="02010600030101010101" pitchFamily="2" charset="-122"/>
            </a:endParaRPr>
          </a:p>
        </p:txBody>
      </p:sp>
    </p:spTree>
    <p:extLst>
      <p:ext uri="{BB962C8B-B14F-4D97-AF65-F5344CB8AC3E}">
        <p14:creationId xmlns:p14="http://schemas.microsoft.com/office/powerpoint/2010/main" val="23370311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5" name="모서리가 둥근 직사각형 46"/>
          <p:cNvSpPr/>
          <p:nvPr/>
        </p:nvSpPr>
        <p:spPr>
          <a:xfrm>
            <a:off x="142844" y="105841"/>
            <a:ext cx="4848473" cy="566718"/>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a:solidFill>
                  <a:srgbClr val="FF0000"/>
                </a:solidFill>
                <a:latin typeface="+mj-ea"/>
                <a:ea typeface="+mj-ea"/>
              </a:rPr>
              <a:t>非</a:t>
            </a:r>
            <a:r>
              <a:rPr lang="zh-CN" altLang="en-US" sz="2800" dirty="0" smtClean="0">
                <a:solidFill>
                  <a:srgbClr val="FF0000"/>
                </a:solidFill>
                <a:latin typeface="+mj-ea"/>
                <a:ea typeface="+mj-ea"/>
              </a:rPr>
              <a:t>晶</a:t>
            </a:r>
            <a:r>
              <a:rPr lang="en-US" altLang="zh-CN" sz="2800" dirty="0" smtClean="0">
                <a:solidFill>
                  <a:srgbClr val="FF0000"/>
                </a:solidFill>
                <a:latin typeface="+mj-ea"/>
                <a:ea typeface="+mj-ea"/>
              </a:rPr>
              <a:t>SRM</a:t>
            </a:r>
            <a:r>
              <a:rPr lang="zh-CN" altLang="en-US" sz="2800" dirty="0" smtClean="0">
                <a:solidFill>
                  <a:srgbClr val="FF0000"/>
                </a:solidFill>
                <a:latin typeface="+mj-ea"/>
                <a:ea typeface="+mj-ea"/>
              </a:rPr>
              <a:t>仿真</a:t>
            </a:r>
            <a:endParaRPr lang="en-US" altLang="ko-KR" sz="2800" dirty="0">
              <a:ln>
                <a:noFill/>
              </a:ln>
              <a:solidFill>
                <a:srgbClr val="FF0000"/>
              </a:solidFill>
              <a:latin typeface="+mj-ea"/>
              <a:ea typeface="+mj-ea"/>
            </a:endParaRPr>
          </a:p>
        </p:txBody>
      </p:sp>
      <p:pic>
        <p:nvPicPr>
          <p:cNvPr id="8" name="图片 7"/>
          <p:cNvPicPr/>
          <p:nvPr/>
        </p:nvPicPr>
        <p:blipFill>
          <a:blip r:embed="rId2"/>
          <a:stretch>
            <a:fillRect/>
          </a:stretch>
        </p:blipFill>
        <p:spPr>
          <a:xfrm>
            <a:off x="146438" y="1343413"/>
            <a:ext cx="4030026" cy="3018814"/>
          </a:xfrm>
          <a:prstGeom prst="rect">
            <a:avLst/>
          </a:prstGeom>
        </p:spPr>
      </p:pic>
      <p:sp>
        <p:nvSpPr>
          <p:cNvPr id="6" name="矩形 5"/>
          <p:cNvSpPr/>
          <p:nvPr/>
        </p:nvSpPr>
        <p:spPr>
          <a:xfrm>
            <a:off x="380661" y="4876804"/>
            <a:ext cx="4032448" cy="369332"/>
          </a:xfrm>
          <a:prstGeom prst="rect">
            <a:avLst/>
          </a:prstGeom>
        </p:spPr>
        <p:txBody>
          <a:bodyPr wrap="square">
            <a:spAutoFit/>
          </a:bodyPr>
          <a:lstStyle/>
          <a:p>
            <a:pPr algn="just">
              <a:spcAft>
                <a:spcPts val="0"/>
              </a:spcAft>
            </a:pPr>
            <a:r>
              <a:rPr lang="zh-CN" altLang="zh-CN" kern="100" dirty="0">
                <a:latin typeface="Calibri" pitchFamily="34" charset="0"/>
                <a:cs typeface="Times New Roman" pitchFamily="18" charset="0"/>
              </a:rPr>
              <a:t>磁负荷为</a:t>
            </a:r>
            <a:r>
              <a:rPr lang="en-US" altLang="zh-CN" kern="100" dirty="0">
                <a:latin typeface="Calibri" pitchFamily="34" charset="0"/>
                <a:cs typeface="Times New Roman" pitchFamily="18" charset="0"/>
              </a:rPr>
              <a:t>0.4685T</a:t>
            </a:r>
            <a:r>
              <a:rPr lang="zh-CN" altLang="zh-CN" kern="100" dirty="0">
                <a:latin typeface="Calibri" pitchFamily="34" charset="0"/>
                <a:cs typeface="Times New Roman" pitchFamily="18" charset="0"/>
              </a:rPr>
              <a:t>，位于</a:t>
            </a:r>
            <a:r>
              <a:rPr lang="en-US" altLang="zh-CN" kern="100" dirty="0">
                <a:latin typeface="Calibri" pitchFamily="34" charset="0"/>
                <a:cs typeface="Times New Roman" pitchFamily="18" charset="0"/>
              </a:rPr>
              <a:t>0.3~0.6T</a:t>
            </a:r>
            <a:r>
              <a:rPr lang="zh-CN" altLang="zh-CN" kern="100" dirty="0">
                <a:latin typeface="Calibri" pitchFamily="34" charset="0"/>
                <a:cs typeface="Times New Roman" pitchFamily="18" charset="0"/>
              </a:rPr>
              <a:t>的</a:t>
            </a:r>
            <a:r>
              <a:rPr lang="zh-CN" altLang="zh-CN" kern="100" dirty="0" smtClean="0">
                <a:latin typeface="Calibri" pitchFamily="34" charset="0"/>
                <a:cs typeface="Times New Roman" pitchFamily="18" charset="0"/>
              </a:rPr>
              <a:t>区间</a:t>
            </a:r>
            <a:endParaRPr lang="zh-CN" altLang="zh-CN" kern="100" dirty="0">
              <a:latin typeface="Calibri" pitchFamily="34" charset="0"/>
              <a:cs typeface="Times New Roman" pitchFamily="18" charset="0"/>
            </a:endParaRPr>
          </a:p>
        </p:txBody>
      </p:sp>
      <p:pic>
        <p:nvPicPr>
          <p:cNvPr id="7" name="图片 6"/>
          <p:cNvPicPr>
            <a:picLocks noChangeAspect="1"/>
          </p:cNvPicPr>
          <p:nvPr/>
        </p:nvPicPr>
        <p:blipFill>
          <a:blip r:embed="rId3"/>
          <a:stretch>
            <a:fillRect/>
          </a:stretch>
        </p:blipFill>
        <p:spPr>
          <a:xfrm>
            <a:off x="4427984" y="1343412"/>
            <a:ext cx="4464496" cy="3018814"/>
          </a:xfrm>
          <a:prstGeom prst="rect">
            <a:avLst/>
          </a:prstGeom>
        </p:spPr>
      </p:pic>
      <p:sp>
        <p:nvSpPr>
          <p:cNvPr id="9" name="矩形 8"/>
          <p:cNvSpPr/>
          <p:nvPr/>
        </p:nvSpPr>
        <p:spPr>
          <a:xfrm>
            <a:off x="4749604" y="4876804"/>
            <a:ext cx="4032448" cy="369332"/>
          </a:xfrm>
          <a:prstGeom prst="rect">
            <a:avLst/>
          </a:prstGeom>
        </p:spPr>
        <p:txBody>
          <a:bodyPr wrap="square">
            <a:spAutoFit/>
          </a:bodyPr>
          <a:lstStyle/>
          <a:p>
            <a:pPr algn="just">
              <a:spcAft>
                <a:spcPts val="0"/>
              </a:spcAft>
            </a:pPr>
            <a:r>
              <a:rPr lang="zh-CN" altLang="zh-CN" kern="100" dirty="0">
                <a:latin typeface="Calibri" pitchFamily="34" charset="0"/>
                <a:cs typeface="Times New Roman" pitchFamily="18" charset="0"/>
              </a:rPr>
              <a:t>磁负荷为</a:t>
            </a:r>
            <a:r>
              <a:rPr lang="en-US" altLang="zh-CN" kern="100" dirty="0" smtClean="0">
                <a:latin typeface="Calibri" pitchFamily="34" charset="0"/>
                <a:cs typeface="Times New Roman" pitchFamily="18" charset="0"/>
              </a:rPr>
              <a:t>0.5049T</a:t>
            </a:r>
            <a:r>
              <a:rPr lang="zh-CN" altLang="zh-CN" kern="100" dirty="0">
                <a:latin typeface="Calibri" pitchFamily="34" charset="0"/>
                <a:cs typeface="Times New Roman" pitchFamily="18" charset="0"/>
              </a:rPr>
              <a:t>，位于</a:t>
            </a:r>
            <a:r>
              <a:rPr lang="en-US" altLang="zh-CN" kern="100" dirty="0">
                <a:latin typeface="Calibri" pitchFamily="34" charset="0"/>
                <a:cs typeface="Times New Roman" pitchFamily="18" charset="0"/>
              </a:rPr>
              <a:t>0.3~0.6T</a:t>
            </a:r>
            <a:r>
              <a:rPr lang="zh-CN" altLang="zh-CN" kern="100" dirty="0">
                <a:latin typeface="Calibri" pitchFamily="34" charset="0"/>
                <a:cs typeface="Times New Roman" pitchFamily="18" charset="0"/>
              </a:rPr>
              <a:t>的</a:t>
            </a:r>
            <a:r>
              <a:rPr lang="zh-CN" altLang="zh-CN" kern="100" dirty="0" smtClean="0">
                <a:latin typeface="Calibri" pitchFamily="34" charset="0"/>
                <a:cs typeface="Times New Roman" pitchFamily="18" charset="0"/>
              </a:rPr>
              <a:t>区间</a:t>
            </a:r>
            <a:endParaRPr lang="zh-CN" altLang="zh-CN" kern="100" dirty="0">
              <a:latin typeface="Calibri" pitchFamily="34" charset="0"/>
              <a:cs typeface="Times New Roman" pitchFamily="18" charset="0"/>
            </a:endParaRPr>
          </a:p>
        </p:txBody>
      </p:sp>
      <p:sp>
        <p:nvSpPr>
          <p:cNvPr id="10" name="文本框 9"/>
          <p:cNvSpPr txBox="1"/>
          <p:nvPr/>
        </p:nvSpPr>
        <p:spPr>
          <a:xfrm>
            <a:off x="2038638" y="4407088"/>
            <a:ext cx="504056" cy="369332"/>
          </a:xfrm>
          <a:prstGeom prst="rect">
            <a:avLst/>
          </a:prstGeom>
          <a:noFill/>
        </p:spPr>
        <p:txBody>
          <a:bodyPr wrap="square" rtlCol="0">
            <a:spAutoFit/>
          </a:bodyPr>
          <a:lstStyle/>
          <a:p>
            <a:r>
              <a:rPr lang="en-US" altLang="zh-CN" dirty="0" smtClean="0"/>
              <a:t>SI</a:t>
            </a:r>
            <a:endParaRPr lang="zh-CN" altLang="en-US" dirty="0"/>
          </a:p>
        </p:txBody>
      </p:sp>
      <p:sp>
        <p:nvSpPr>
          <p:cNvPr id="11" name="文本框 10"/>
          <p:cNvSpPr txBox="1"/>
          <p:nvPr/>
        </p:nvSpPr>
        <p:spPr>
          <a:xfrm>
            <a:off x="6516216" y="4391874"/>
            <a:ext cx="720080" cy="369332"/>
          </a:xfrm>
          <a:prstGeom prst="rect">
            <a:avLst/>
          </a:prstGeom>
          <a:noFill/>
        </p:spPr>
        <p:txBody>
          <a:bodyPr wrap="square" rtlCol="0">
            <a:spAutoFit/>
          </a:bodyPr>
          <a:lstStyle/>
          <a:p>
            <a:r>
              <a:rPr lang="en-US" altLang="zh-CN" dirty="0" smtClean="0"/>
              <a:t>AMM</a:t>
            </a:r>
            <a:endParaRPr lang="zh-CN" alt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9" name="图片 8"/>
          <p:cNvPicPr/>
          <p:nvPr/>
        </p:nvPicPr>
        <p:blipFill>
          <a:blip r:embed="rId2"/>
          <a:stretch>
            <a:fillRect/>
          </a:stretch>
        </p:blipFill>
        <p:spPr>
          <a:xfrm>
            <a:off x="1763688" y="980728"/>
            <a:ext cx="5274310" cy="3215640"/>
          </a:xfrm>
          <a:prstGeom prst="rect">
            <a:avLst/>
          </a:prstGeom>
        </p:spPr>
      </p:pic>
      <p:sp>
        <p:nvSpPr>
          <p:cNvPr id="7" name="矩形 6"/>
          <p:cNvSpPr/>
          <p:nvPr/>
        </p:nvSpPr>
        <p:spPr>
          <a:xfrm>
            <a:off x="1079026" y="4326633"/>
            <a:ext cx="7128792" cy="2031325"/>
          </a:xfrm>
          <a:prstGeom prst="rect">
            <a:avLst/>
          </a:prstGeom>
        </p:spPr>
        <p:txBody>
          <a:bodyPr wrap="square">
            <a:spAutoFit/>
          </a:bodyPr>
          <a:lstStyle/>
          <a:p>
            <a:pPr algn="just">
              <a:spcAft>
                <a:spcPts val="0"/>
              </a:spcAft>
            </a:pPr>
            <a:r>
              <a:rPr lang="zh-CN" altLang="zh-CN" kern="100" dirty="0">
                <a:latin typeface="Calibri" pitchFamily="34" charset="0"/>
                <a:cs typeface="Times New Roman" pitchFamily="18" charset="0"/>
              </a:rPr>
              <a:t>单相电流有效值为</a:t>
            </a:r>
            <a:r>
              <a:rPr lang="en-US" altLang="zh-CN" kern="100" dirty="0">
                <a:latin typeface="Calibri" pitchFamily="34" charset="0"/>
                <a:cs typeface="Times New Roman" pitchFamily="18" charset="0"/>
              </a:rPr>
              <a:t>3.6679A</a:t>
            </a:r>
            <a:r>
              <a:rPr lang="zh-CN" altLang="zh-CN" kern="100" dirty="0">
                <a:latin typeface="Calibri" pitchFamily="34" charset="0"/>
                <a:cs typeface="Times New Roman" pitchFamily="18" charset="0"/>
              </a:rPr>
              <a:t>。</a:t>
            </a:r>
          </a:p>
          <a:p>
            <a:pPr algn="just">
              <a:spcAft>
                <a:spcPts val="0"/>
              </a:spcAft>
            </a:pPr>
            <a:r>
              <a:rPr lang="zh-CN" altLang="zh-CN" kern="100" dirty="0">
                <a:latin typeface="Calibri" pitchFamily="34" charset="0"/>
                <a:cs typeface="Times New Roman" pitchFamily="18" charset="0"/>
              </a:rPr>
              <a:t>采用的导线为</a:t>
            </a:r>
            <a:r>
              <a:rPr lang="en-US" altLang="zh-CN" kern="100" dirty="0">
                <a:latin typeface="Calibri" pitchFamily="34" charset="0"/>
                <a:cs typeface="Times New Roman" pitchFamily="18" charset="0"/>
              </a:rPr>
              <a:t>0.85mm</a:t>
            </a:r>
            <a:r>
              <a:rPr lang="zh-CN" altLang="zh-CN" kern="100" dirty="0">
                <a:latin typeface="Calibri" pitchFamily="34" charset="0"/>
                <a:cs typeface="Times New Roman" pitchFamily="18" charset="0"/>
              </a:rPr>
              <a:t>直径导线。计算出的电流密度</a:t>
            </a:r>
            <a:r>
              <a:rPr lang="en-US" altLang="zh-CN" kern="100" dirty="0">
                <a:latin typeface="Calibri" pitchFamily="34" charset="0"/>
                <a:cs typeface="Times New Roman" pitchFamily="18" charset="0"/>
              </a:rPr>
              <a:t>J=6.5498A/mm</a:t>
            </a:r>
            <a:r>
              <a:rPr lang="zh-CN" altLang="zh-CN" kern="100" dirty="0">
                <a:latin typeface="Calibri" pitchFamily="34" charset="0"/>
                <a:cs typeface="Times New Roman" pitchFamily="18" charset="0"/>
              </a:rPr>
              <a:t>。</a:t>
            </a:r>
          </a:p>
          <a:p>
            <a:pPr algn="just">
              <a:spcAft>
                <a:spcPts val="0"/>
              </a:spcAft>
            </a:pPr>
            <a:r>
              <a:rPr lang="zh-CN" altLang="zh-CN" kern="100" dirty="0">
                <a:latin typeface="Calibri" pitchFamily="34" charset="0"/>
                <a:cs typeface="Times New Roman" pitchFamily="18" charset="0"/>
              </a:rPr>
              <a:t>电负荷计算：</a:t>
            </a:r>
          </a:p>
          <a:p>
            <a:pPr algn="just">
              <a:spcAft>
                <a:spcPts val="0"/>
              </a:spcAft>
            </a:pPr>
            <a:r>
              <a:rPr lang="en-US" altLang="zh-CN" kern="100" dirty="0">
                <a:latin typeface="Calibri" pitchFamily="34" charset="0"/>
                <a:cs typeface="Times New Roman" pitchFamily="18" charset="0"/>
              </a:rPr>
              <a:t>A=(2*</a:t>
            </a:r>
            <a:r>
              <a:rPr lang="en-US" altLang="zh-CN" kern="100" dirty="0" err="1">
                <a:latin typeface="Calibri" pitchFamily="34" charset="0"/>
                <a:cs typeface="Times New Roman" pitchFamily="18" charset="0"/>
              </a:rPr>
              <a:t>Nph</a:t>
            </a:r>
            <a:r>
              <a:rPr lang="en-US" altLang="zh-CN" kern="100" dirty="0">
                <a:latin typeface="Calibri" pitchFamily="34" charset="0"/>
                <a:cs typeface="Times New Roman" pitchFamily="18" charset="0"/>
              </a:rPr>
              <a:t>*I*m)/(pi*</a:t>
            </a:r>
            <a:r>
              <a:rPr lang="en-US" altLang="zh-CN" kern="100" dirty="0" err="1">
                <a:latin typeface="Calibri" pitchFamily="34" charset="0"/>
                <a:cs typeface="Times New Roman" pitchFamily="18" charset="0"/>
              </a:rPr>
              <a:t>Dsi</a:t>
            </a:r>
            <a:r>
              <a:rPr lang="en-US" altLang="zh-CN" kern="100" dirty="0">
                <a:latin typeface="Calibri" pitchFamily="34" charset="0"/>
                <a:cs typeface="Times New Roman" pitchFamily="18" charset="0"/>
              </a:rPr>
              <a:t>)=(2*75*2*3.6679*3)/(3.14*32.8)=320.35A/cm.</a:t>
            </a:r>
            <a:endParaRPr lang="zh-CN" altLang="zh-CN" kern="100" dirty="0">
              <a:latin typeface="Calibri" pitchFamily="34" charset="0"/>
              <a:cs typeface="Times New Roman" pitchFamily="18" charset="0"/>
            </a:endParaRPr>
          </a:p>
          <a:p>
            <a:pPr algn="just">
              <a:spcAft>
                <a:spcPts val="0"/>
              </a:spcAft>
            </a:pPr>
            <a:r>
              <a:rPr lang="zh-CN" altLang="zh-CN" kern="100" dirty="0">
                <a:latin typeface="Calibri" pitchFamily="34" charset="0"/>
                <a:cs typeface="Times New Roman" pitchFamily="18" charset="0"/>
              </a:rPr>
              <a:t>热负荷计算：</a:t>
            </a:r>
          </a:p>
          <a:p>
            <a:pPr algn="just">
              <a:spcAft>
                <a:spcPts val="0"/>
              </a:spcAft>
            </a:pPr>
            <a:r>
              <a:rPr lang="en-US" altLang="zh-CN" kern="100" dirty="0">
                <a:latin typeface="Calibri" pitchFamily="34" charset="0"/>
                <a:cs typeface="Times New Roman" pitchFamily="18" charset="0"/>
              </a:rPr>
              <a:t>Q=A*J=320.35A/cm*6.5498A/mm2=2098.22843AA/cm.mm.mm</a:t>
            </a:r>
            <a:r>
              <a:rPr lang="zh-CN" altLang="zh-CN" kern="100" dirty="0">
                <a:latin typeface="Calibri" pitchFamily="34" charset="0"/>
                <a:cs typeface="Times New Roman" pitchFamily="18" charset="0"/>
              </a:rPr>
              <a:t>。</a:t>
            </a:r>
          </a:p>
          <a:p>
            <a:pPr algn="just">
              <a:spcAft>
                <a:spcPts val="0"/>
              </a:spcAft>
            </a:pPr>
            <a:r>
              <a:rPr lang="zh-CN" altLang="zh-CN" kern="100" dirty="0">
                <a:latin typeface="Calibri" pitchFamily="34" charset="0"/>
                <a:cs typeface="Times New Roman" pitchFamily="18" charset="0"/>
              </a:rPr>
              <a:t>线负荷和热负荷在正常范围内</a:t>
            </a:r>
            <a:r>
              <a:rPr lang="zh-CN" altLang="zh-CN" kern="100" dirty="0" smtClean="0">
                <a:latin typeface="Calibri" pitchFamily="34" charset="0"/>
                <a:cs typeface="Times New Roman" pitchFamily="18" charset="0"/>
              </a:rPr>
              <a:t>。</a:t>
            </a:r>
            <a:endParaRPr lang="zh-CN" altLang="zh-CN" kern="100" dirty="0">
              <a:latin typeface="Calibri" pitchFamily="34" charset="0"/>
              <a:cs typeface="Times New Roman" pitchFamily="18" charset="0"/>
            </a:endParaRPr>
          </a:p>
        </p:txBody>
      </p:sp>
      <p:sp>
        <p:nvSpPr>
          <p:cNvPr id="8" name="모서리가 둥근 직사각형 46"/>
          <p:cNvSpPr/>
          <p:nvPr/>
        </p:nvSpPr>
        <p:spPr>
          <a:xfrm>
            <a:off x="142844" y="105841"/>
            <a:ext cx="4848473" cy="566718"/>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a:solidFill>
                  <a:srgbClr val="FF0000"/>
                </a:solidFill>
                <a:latin typeface="+mj-ea"/>
                <a:ea typeface="+mj-ea"/>
              </a:rPr>
              <a:t>非</a:t>
            </a:r>
            <a:r>
              <a:rPr lang="zh-CN" altLang="en-US" sz="2800" dirty="0" smtClean="0">
                <a:solidFill>
                  <a:srgbClr val="FF0000"/>
                </a:solidFill>
                <a:latin typeface="+mj-ea"/>
                <a:ea typeface="+mj-ea"/>
              </a:rPr>
              <a:t>晶</a:t>
            </a:r>
            <a:r>
              <a:rPr lang="en-US" altLang="zh-CN" sz="2800" dirty="0" smtClean="0">
                <a:solidFill>
                  <a:srgbClr val="FF0000"/>
                </a:solidFill>
                <a:latin typeface="+mj-ea"/>
                <a:ea typeface="+mj-ea"/>
              </a:rPr>
              <a:t>SRM</a:t>
            </a:r>
            <a:r>
              <a:rPr lang="zh-CN" altLang="en-US" sz="2800" dirty="0" smtClean="0">
                <a:solidFill>
                  <a:srgbClr val="FF0000"/>
                </a:solidFill>
                <a:latin typeface="+mj-ea"/>
                <a:ea typeface="+mj-ea"/>
              </a:rPr>
              <a:t>仿真</a:t>
            </a:r>
            <a:endParaRPr lang="en-US" altLang="ko-KR" sz="2800" dirty="0">
              <a:ln>
                <a:noFill/>
              </a:ln>
              <a:solidFill>
                <a:srgbClr val="FF0000"/>
              </a:solidFill>
              <a:latin typeface="+mj-ea"/>
              <a:ea typeface="+mj-ea"/>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9" name="图片 8"/>
          <p:cNvPicPr/>
          <p:nvPr/>
        </p:nvPicPr>
        <p:blipFill>
          <a:blip r:embed="rId2"/>
          <a:stretch>
            <a:fillRect/>
          </a:stretch>
        </p:blipFill>
        <p:spPr>
          <a:xfrm>
            <a:off x="388770" y="1222609"/>
            <a:ext cx="3888432" cy="2994299"/>
          </a:xfrm>
          <a:prstGeom prst="rect">
            <a:avLst/>
          </a:prstGeom>
        </p:spPr>
      </p:pic>
      <p:pic>
        <p:nvPicPr>
          <p:cNvPr id="10" name="图片 9"/>
          <p:cNvPicPr/>
          <p:nvPr/>
        </p:nvPicPr>
        <p:blipFill>
          <a:blip r:embed="rId3"/>
          <a:stretch>
            <a:fillRect/>
          </a:stretch>
        </p:blipFill>
        <p:spPr>
          <a:xfrm>
            <a:off x="4427984" y="1227986"/>
            <a:ext cx="3933299" cy="3059560"/>
          </a:xfrm>
          <a:prstGeom prst="rect">
            <a:avLst/>
          </a:prstGeom>
        </p:spPr>
      </p:pic>
      <p:sp>
        <p:nvSpPr>
          <p:cNvPr id="7" name="文本框 6"/>
          <p:cNvSpPr txBox="1"/>
          <p:nvPr/>
        </p:nvSpPr>
        <p:spPr>
          <a:xfrm>
            <a:off x="431540" y="4713155"/>
            <a:ext cx="8280920" cy="1338828"/>
          </a:xfrm>
          <a:prstGeom prst="rect">
            <a:avLst/>
          </a:prstGeom>
          <a:noFill/>
        </p:spPr>
        <p:txBody>
          <a:bodyPr wrap="square" rtlCol="0">
            <a:spAutoFit/>
          </a:bodyPr>
          <a:lstStyle/>
          <a:p>
            <a:pPr>
              <a:lnSpc>
                <a:spcPct val="150000"/>
              </a:lnSpc>
            </a:pPr>
            <a:r>
              <a:rPr lang="zh-CN" altLang="en-US" dirty="0" smtClean="0"/>
              <a:t>因为使用非晶材料后，</a:t>
            </a:r>
            <a:r>
              <a:rPr lang="zh-CN" altLang="en-US" dirty="0" smtClean="0"/>
              <a:t>电机</a:t>
            </a:r>
            <a:r>
              <a:rPr lang="zh-CN" altLang="en-US" dirty="0" smtClean="0"/>
              <a:t>磁路磁阻变化很小，所以</a:t>
            </a:r>
            <a:r>
              <a:rPr lang="zh-CN" altLang="en-US" dirty="0" smtClean="0"/>
              <a:t>电感几乎不变</a:t>
            </a:r>
            <a:r>
              <a:rPr lang="zh-CN" altLang="en-US" dirty="0" smtClean="0"/>
              <a:t>，电压和转速不变的情况下，电流不变，磁势不变，所以电机的磁密，以及处理几乎不变</a:t>
            </a:r>
            <a:r>
              <a:rPr lang="zh-CN" altLang="en-US" dirty="0" smtClean="0"/>
              <a:t>。对于</a:t>
            </a:r>
            <a:r>
              <a:rPr lang="en-US" altLang="zh-CN" dirty="0" smtClean="0"/>
              <a:t>AMM</a:t>
            </a:r>
            <a:r>
              <a:rPr lang="zh-CN" altLang="en-US" dirty="0" smtClean="0"/>
              <a:t>电机，饱和程度更大，启动过程和过载时，饱和严重，影响性能。</a:t>
            </a:r>
            <a:endParaRPr lang="en-US" altLang="zh-CN" dirty="0" smtClean="0"/>
          </a:p>
        </p:txBody>
      </p:sp>
      <p:sp>
        <p:nvSpPr>
          <p:cNvPr id="12" name="모서리가 둥근 직사각형 46"/>
          <p:cNvSpPr/>
          <p:nvPr/>
        </p:nvSpPr>
        <p:spPr>
          <a:xfrm>
            <a:off x="142844" y="105841"/>
            <a:ext cx="4848473" cy="566718"/>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a:solidFill>
                  <a:srgbClr val="FF0000"/>
                </a:solidFill>
                <a:latin typeface="+mj-ea"/>
                <a:ea typeface="+mj-ea"/>
              </a:rPr>
              <a:t>非</a:t>
            </a:r>
            <a:r>
              <a:rPr lang="zh-CN" altLang="en-US" sz="2800" dirty="0" smtClean="0">
                <a:solidFill>
                  <a:srgbClr val="FF0000"/>
                </a:solidFill>
                <a:latin typeface="+mj-ea"/>
                <a:ea typeface="+mj-ea"/>
              </a:rPr>
              <a:t>晶</a:t>
            </a:r>
            <a:r>
              <a:rPr lang="en-US" altLang="zh-CN" sz="2800" dirty="0" smtClean="0">
                <a:solidFill>
                  <a:srgbClr val="FF0000"/>
                </a:solidFill>
                <a:latin typeface="+mj-ea"/>
                <a:ea typeface="+mj-ea"/>
              </a:rPr>
              <a:t>SRM</a:t>
            </a:r>
            <a:r>
              <a:rPr lang="zh-CN" altLang="en-US" sz="2800" dirty="0" smtClean="0">
                <a:solidFill>
                  <a:srgbClr val="FF0000"/>
                </a:solidFill>
                <a:latin typeface="+mj-ea"/>
                <a:ea typeface="+mj-ea"/>
              </a:rPr>
              <a:t>仿真</a:t>
            </a:r>
            <a:endParaRPr lang="en-US" altLang="ko-KR" sz="2800" dirty="0">
              <a:ln>
                <a:noFill/>
              </a:ln>
              <a:solidFill>
                <a:srgbClr val="FF0000"/>
              </a:solidFill>
              <a:latin typeface="+mj-ea"/>
              <a:ea typeface="+mj-ea"/>
            </a:endParaRPr>
          </a:p>
        </p:txBody>
      </p:sp>
      <p:sp>
        <p:nvSpPr>
          <p:cNvPr id="8" name="文本框 7"/>
          <p:cNvSpPr txBox="1"/>
          <p:nvPr/>
        </p:nvSpPr>
        <p:spPr>
          <a:xfrm>
            <a:off x="2483768" y="4264304"/>
            <a:ext cx="360040" cy="369332"/>
          </a:xfrm>
          <a:prstGeom prst="rect">
            <a:avLst/>
          </a:prstGeom>
          <a:noFill/>
        </p:spPr>
        <p:txBody>
          <a:bodyPr wrap="square" rtlCol="0">
            <a:spAutoFit/>
          </a:bodyPr>
          <a:lstStyle/>
          <a:p>
            <a:r>
              <a:rPr lang="en-US" altLang="zh-CN" dirty="0" smtClean="0"/>
              <a:t>SI</a:t>
            </a:r>
            <a:endParaRPr lang="zh-CN" altLang="en-US" dirty="0"/>
          </a:p>
        </p:txBody>
      </p:sp>
      <p:sp>
        <p:nvSpPr>
          <p:cNvPr id="13" name="文本框 12"/>
          <p:cNvSpPr txBox="1"/>
          <p:nvPr/>
        </p:nvSpPr>
        <p:spPr>
          <a:xfrm>
            <a:off x="6804248" y="4264304"/>
            <a:ext cx="720080" cy="369332"/>
          </a:xfrm>
          <a:prstGeom prst="rect">
            <a:avLst/>
          </a:prstGeom>
          <a:noFill/>
        </p:spPr>
        <p:txBody>
          <a:bodyPr wrap="square" rtlCol="0">
            <a:spAutoFit/>
          </a:bodyPr>
          <a:lstStyle/>
          <a:p>
            <a:r>
              <a:rPr lang="en-US" altLang="zh-CN" dirty="0" smtClean="0"/>
              <a:t>AMM</a:t>
            </a:r>
            <a:endParaRPr lang="zh-CN"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dirty="0" smtClean="0">
                <a:solidFill>
                  <a:srgbClr val="FF0000"/>
                </a:solidFill>
                <a:latin typeface="华文行楷" panose="02010800040101010101" pitchFamily="2" charset="-122"/>
                <a:ea typeface="华文行楷" panose="02010800040101010101" pitchFamily="2" charset="-122"/>
              </a:rPr>
              <a:t>内容提纲</a:t>
            </a:r>
            <a:endParaRPr lang="zh-CN" altLang="en-US" dirty="0">
              <a:solidFill>
                <a:srgbClr val="FF0000"/>
              </a:solidFill>
              <a:latin typeface="华文行楷" panose="02010800040101010101" pitchFamily="2" charset="-122"/>
              <a:ea typeface="华文行楷" panose="02010800040101010101" pitchFamily="2" charset="-122"/>
            </a:endParaRPr>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5" name="文本框 4"/>
          <p:cNvSpPr txBox="1"/>
          <p:nvPr/>
        </p:nvSpPr>
        <p:spPr>
          <a:xfrm>
            <a:off x="452520" y="4852113"/>
            <a:ext cx="4865370" cy="923330"/>
          </a:xfrm>
          <a:prstGeom prst="rect">
            <a:avLst/>
          </a:prstGeom>
          <a:noFill/>
        </p:spPr>
        <p:txBody>
          <a:bodyPr wrap="square" rtlCol="0">
            <a:spAutoFit/>
          </a:bodyPr>
          <a:lstStyle/>
          <a:p>
            <a:r>
              <a:rPr lang="en-US" altLang="zh-CN" dirty="0" smtClean="0"/>
              <a:t>       </a:t>
            </a:r>
            <a:r>
              <a:rPr lang="zh-CN" altLang="en-US" dirty="0" smtClean="0"/>
              <a:t>尺寸在</a:t>
            </a:r>
            <a:r>
              <a:rPr lang="en-US" altLang="zh-CN" dirty="0" smtClean="0"/>
              <a:t>1</a:t>
            </a:r>
            <a:r>
              <a:rPr lang="zh-CN" altLang="en-US" dirty="0" smtClean="0"/>
              <a:t>到</a:t>
            </a:r>
            <a:r>
              <a:rPr lang="en-US" altLang="zh-CN" dirty="0" smtClean="0"/>
              <a:t>100mm</a:t>
            </a:r>
            <a:r>
              <a:rPr lang="zh-CN" altLang="en-US" dirty="0" smtClean="0"/>
              <a:t>之间的块状非晶合</a:t>
            </a:r>
            <a:endParaRPr lang="en-US" altLang="zh-CN" dirty="0" smtClean="0"/>
          </a:p>
          <a:p>
            <a:r>
              <a:rPr lang="zh-CN" altLang="en-US" dirty="0" smtClean="0"/>
              <a:t>       金球形，棒形等</a:t>
            </a:r>
            <a:r>
              <a:rPr lang="en-US" altLang="zh-CN" dirty="0" smtClean="0"/>
              <a:t>   </a:t>
            </a:r>
          </a:p>
          <a:p>
            <a:r>
              <a:rPr lang="en-US" altLang="zh-CN" dirty="0"/>
              <a:t> </a:t>
            </a:r>
            <a:r>
              <a:rPr lang="en-US" altLang="zh-CN" dirty="0" smtClean="0"/>
              <a:t>            </a:t>
            </a:r>
            <a:endParaRPr lang="zh-CN" altLang="en-US" dirty="0"/>
          </a:p>
        </p:txBody>
      </p:sp>
      <p:sp>
        <p:nvSpPr>
          <p:cNvPr id="6" name="文本框 5"/>
          <p:cNvSpPr txBox="1"/>
          <p:nvPr/>
        </p:nvSpPr>
        <p:spPr>
          <a:xfrm>
            <a:off x="287397" y="1213879"/>
            <a:ext cx="8569205" cy="3139321"/>
          </a:xfrm>
          <a:prstGeom prst="rect">
            <a:avLst/>
          </a:prstGeom>
          <a:noFill/>
        </p:spPr>
        <p:txBody>
          <a:bodyPr wrap="square" rtlCol="0">
            <a:spAutoFit/>
          </a:bodyPr>
          <a:lstStyle/>
          <a:p>
            <a:pPr marL="742950" lvl="1" indent="-285750">
              <a:lnSpc>
                <a:spcPct val="150000"/>
              </a:lnSpc>
              <a:buFont typeface="Wingdings" panose="05000000000000000000" pitchFamily="2" charset="2"/>
              <a:buChar char="l"/>
            </a:pPr>
            <a:r>
              <a:rPr lang="zh-CN" altLang="en-US" dirty="0" smtClean="0"/>
              <a:t>增加铜</a:t>
            </a:r>
            <a:r>
              <a:rPr lang="zh-CN" altLang="en-US" dirty="0"/>
              <a:t>和</a:t>
            </a:r>
            <a:r>
              <a:rPr lang="zh-CN" altLang="en-US" dirty="0" smtClean="0"/>
              <a:t>铌元素，制成</a:t>
            </a:r>
            <a:r>
              <a:rPr lang="zh-CN" altLang="en-US" dirty="0"/>
              <a:t>非晶带材</a:t>
            </a:r>
            <a:r>
              <a:rPr lang="zh-CN" altLang="en-US" dirty="0" smtClean="0"/>
              <a:t>，经过</a:t>
            </a:r>
            <a:r>
              <a:rPr lang="zh-CN" altLang="en-US" dirty="0"/>
              <a:t>适当退火，形成微晶和非晶的混合</a:t>
            </a:r>
            <a:r>
              <a:rPr lang="zh-CN" altLang="en-US" dirty="0" smtClean="0"/>
              <a:t>组织，制作工艺复杂。</a:t>
            </a:r>
            <a:r>
              <a:rPr lang="en-US" altLang="zh-CN" dirty="0" smtClean="0"/>
              <a:t>           </a:t>
            </a:r>
          </a:p>
          <a:p>
            <a:pPr marL="742950" lvl="1" indent="-285750">
              <a:lnSpc>
                <a:spcPct val="150000"/>
              </a:lnSpc>
              <a:buFont typeface="Wingdings" panose="05000000000000000000" pitchFamily="2" charset="2"/>
              <a:buChar char="l"/>
            </a:pPr>
            <a:r>
              <a:rPr lang="zh-CN" altLang="en-US" dirty="0" smtClean="0"/>
              <a:t>兼有与</a:t>
            </a:r>
            <a:r>
              <a:rPr lang="en-US" altLang="zh-CN" dirty="0" smtClean="0"/>
              <a:t>Fe</a:t>
            </a:r>
            <a:r>
              <a:rPr lang="zh-CN" altLang="en-US" dirty="0" smtClean="0"/>
              <a:t>基非晶材料相近的高饱和磁感应强度，与</a:t>
            </a:r>
            <a:r>
              <a:rPr lang="en-US" altLang="zh-CN" dirty="0" smtClean="0"/>
              <a:t>Co</a:t>
            </a:r>
            <a:r>
              <a:rPr lang="zh-CN" altLang="en-US" dirty="0" smtClean="0"/>
              <a:t>基非晶材料相当的高磁导率和低损耗，没有</a:t>
            </a:r>
            <a:r>
              <a:rPr lang="en-US" altLang="zh-CN" dirty="0" smtClean="0"/>
              <a:t>Co</a:t>
            </a:r>
            <a:r>
              <a:rPr lang="zh-CN" altLang="en-US" dirty="0" smtClean="0"/>
              <a:t>元素，价格便宜。</a:t>
            </a:r>
            <a:endParaRPr lang="en-US" altLang="zh-CN" dirty="0" smtClean="0"/>
          </a:p>
          <a:p>
            <a:pPr marL="742950" lvl="1" indent="-285750">
              <a:lnSpc>
                <a:spcPct val="150000"/>
              </a:lnSpc>
              <a:buFont typeface="Wingdings" panose="05000000000000000000" pitchFamily="2" charset="2"/>
              <a:buChar char="l"/>
            </a:pPr>
            <a:r>
              <a:rPr lang="zh-CN" altLang="en-US" dirty="0" smtClean="0"/>
              <a:t>适用于制作高频变压器、互感器、电感等。</a:t>
            </a:r>
            <a:endParaRPr lang="en-US" altLang="zh-CN" dirty="0" smtClean="0"/>
          </a:p>
          <a:p>
            <a:pPr marL="742950" lvl="1" indent="-285750">
              <a:lnSpc>
                <a:spcPct val="150000"/>
              </a:lnSpc>
              <a:buFont typeface="Wingdings" panose="05000000000000000000" pitchFamily="2" charset="2"/>
              <a:buChar char="l"/>
            </a:pPr>
            <a:r>
              <a:rPr lang="zh-CN" altLang="en-US" dirty="0" smtClean="0"/>
              <a:t>高磁导率，低损耗。</a:t>
            </a:r>
            <a:endParaRPr lang="en-US" altLang="zh-CN" dirty="0" smtClean="0"/>
          </a:p>
          <a:p>
            <a:r>
              <a:rPr lang="en-US" altLang="zh-CN" dirty="0" smtClean="0"/>
              <a:t>      </a:t>
            </a:r>
          </a:p>
          <a:p>
            <a:r>
              <a:rPr lang="en-US" altLang="zh-CN" dirty="0"/>
              <a:t> </a:t>
            </a:r>
            <a:r>
              <a:rPr lang="en-US" altLang="zh-CN" dirty="0" smtClean="0"/>
              <a:t>      </a:t>
            </a:r>
            <a:endParaRPr lang="zh-CN" altLang="en-US" dirty="0"/>
          </a:p>
        </p:txBody>
      </p:sp>
      <p:sp>
        <p:nvSpPr>
          <p:cNvPr id="8" name="文本框 7"/>
          <p:cNvSpPr txBox="1"/>
          <p:nvPr/>
        </p:nvSpPr>
        <p:spPr>
          <a:xfrm>
            <a:off x="772615" y="5905024"/>
            <a:ext cx="3314167" cy="369332"/>
          </a:xfrm>
          <a:prstGeom prst="rect">
            <a:avLst/>
          </a:prstGeom>
          <a:noFill/>
        </p:spPr>
        <p:txBody>
          <a:bodyPr wrap="square" rtlCol="0">
            <a:spAutoFit/>
          </a:bodyPr>
          <a:lstStyle/>
          <a:p>
            <a:r>
              <a:rPr lang="zh-CN" altLang="en-US" b="1" dirty="0" smtClean="0">
                <a:solidFill>
                  <a:srgbClr val="FF0000"/>
                </a:solidFill>
              </a:rPr>
              <a:t>电机铁芯首选铁基非晶带材</a:t>
            </a:r>
            <a:endParaRPr lang="zh-CN" altLang="en-US" b="1" dirty="0">
              <a:solidFill>
                <a:srgbClr val="FF0000"/>
              </a:solidFill>
            </a:endParaRPr>
          </a:p>
        </p:txBody>
      </p:sp>
      <p:sp>
        <p:nvSpPr>
          <p:cNvPr id="7" name="圆角矩形 6"/>
          <p:cNvSpPr/>
          <p:nvPr/>
        </p:nvSpPr>
        <p:spPr>
          <a:xfrm>
            <a:off x="539186" y="908755"/>
            <a:ext cx="1656550" cy="305124"/>
          </a:xfrm>
          <a:prstGeom prst="roundRect">
            <a:avLst/>
          </a:prstGeom>
          <a:solidFill>
            <a:srgbClr val="0066CC"/>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t>纳米非晶</a:t>
            </a:r>
            <a:r>
              <a:rPr lang="zh-CN" altLang="en-US" dirty="0" smtClean="0"/>
              <a:t>合金</a:t>
            </a:r>
            <a:endParaRPr lang="zh-CN" altLang="en-US" dirty="0"/>
          </a:p>
        </p:txBody>
      </p:sp>
      <p:sp>
        <p:nvSpPr>
          <p:cNvPr id="9" name="圆角矩形 8"/>
          <p:cNvSpPr/>
          <p:nvPr/>
        </p:nvSpPr>
        <p:spPr>
          <a:xfrm>
            <a:off x="539186" y="4250126"/>
            <a:ext cx="1656550" cy="329552"/>
          </a:xfrm>
          <a:prstGeom prst="roundRect">
            <a:avLst/>
          </a:prstGeom>
          <a:solidFill>
            <a:srgbClr val="0066CC"/>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t>块状非晶合金</a:t>
            </a:r>
          </a:p>
        </p:txBody>
      </p:sp>
      <p:pic>
        <p:nvPicPr>
          <p:cNvPr id="10" name="图片 9"/>
          <p:cNvPicPr>
            <a:picLocks noChangeAspect="1"/>
          </p:cNvPicPr>
          <p:nvPr/>
        </p:nvPicPr>
        <p:blipFill>
          <a:blip r:embed="rId2"/>
          <a:stretch>
            <a:fillRect/>
          </a:stretch>
        </p:blipFill>
        <p:spPr>
          <a:xfrm>
            <a:off x="4461694" y="3290965"/>
            <a:ext cx="4403090" cy="3122295"/>
          </a:xfrm>
          <a:prstGeom prst="rect">
            <a:avLst/>
          </a:prstGeom>
        </p:spPr>
      </p:pic>
      <p:sp>
        <p:nvSpPr>
          <p:cNvPr id="11" name="모서리가 둥근 직사각형 46"/>
          <p:cNvSpPr/>
          <p:nvPr/>
        </p:nvSpPr>
        <p:spPr>
          <a:xfrm>
            <a:off x="16401" y="123919"/>
            <a:ext cx="5904656" cy="530103"/>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buFont typeface="Arial" pitchFamily="34" charset="0"/>
              <a:buNone/>
              <a:defRPr/>
            </a:pPr>
            <a:r>
              <a:rPr lang="zh-CN" altLang="en-US" sz="2800" dirty="0" smtClean="0">
                <a:ln>
                  <a:noFill/>
                </a:ln>
                <a:solidFill>
                  <a:srgbClr val="FF0000"/>
                </a:solidFill>
                <a:latin typeface="+mj-ea"/>
                <a:ea typeface="+mj-ea"/>
              </a:rPr>
              <a:t>非晶</a:t>
            </a:r>
            <a:r>
              <a:rPr lang="zh-CN" altLang="en-US" sz="2800" dirty="0" smtClean="0">
                <a:ln>
                  <a:noFill/>
                </a:ln>
                <a:solidFill>
                  <a:srgbClr val="FF0000"/>
                </a:solidFill>
                <a:latin typeface="+mj-ea"/>
                <a:ea typeface="+mj-ea"/>
              </a:rPr>
              <a:t>材料</a:t>
            </a:r>
            <a:endParaRPr lang="en-US" altLang="ko-KR" sz="2800" dirty="0">
              <a:ln>
                <a:noFill/>
              </a:ln>
              <a:solidFill>
                <a:srgbClr val="FF0000"/>
              </a:solidFill>
              <a:latin typeface="+mj-ea"/>
              <a:ea typeface="+mj-ea"/>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a:xfrm>
            <a:off x="-10468" y="6500834"/>
            <a:ext cx="9144000" cy="357166"/>
          </a:xfrm>
        </p:spPr>
        <p:txBody>
          <a:bodyPr/>
          <a:lstStyle/>
          <a:p>
            <a:r>
              <a:rPr lang="zh-CN" altLang="en-US" smtClean="0"/>
              <a:t>华中科技大学电气与电子工程学院</a:t>
            </a:r>
            <a:endParaRPr lang="zh-CN" altLang="en-US" dirty="0"/>
          </a:p>
        </p:txBody>
      </p:sp>
      <p:pic>
        <p:nvPicPr>
          <p:cNvPr id="8" name="图片 7"/>
          <p:cNvPicPr/>
          <p:nvPr/>
        </p:nvPicPr>
        <p:blipFill>
          <a:blip r:embed="rId2"/>
          <a:stretch>
            <a:fillRect/>
          </a:stretch>
        </p:blipFill>
        <p:spPr>
          <a:xfrm>
            <a:off x="611560" y="1351680"/>
            <a:ext cx="3580212" cy="2308914"/>
          </a:xfrm>
          <a:prstGeom prst="rect">
            <a:avLst/>
          </a:prstGeom>
        </p:spPr>
      </p:pic>
      <p:pic>
        <p:nvPicPr>
          <p:cNvPr id="10" name="图片 9"/>
          <p:cNvPicPr/>
          <p:nvPr/>
        </p:nvPicPr>
        <p:blipFill>
          <a:blip r:embed="rId3"/>
          <a:stretch>
            <a:fillRect/>
          </a:stretch>
        </p:blipFill>
        <p:spPr>
          <a:xfrm>
            <a:off x="4581252" y="1373508"/>
            <a:ext cx="3528392" cy="2284876"/>
          </a:xfrm>
          <a:prstGeom prst="rect">
            <a:avLst/>
          </a:prstGeom>
        </p:spPr>
      </p:pic>
      <p:sp>
        <p:nvSpPr>
          <p:cNvPr id="9" name="모서리가 둥근 직사각형 46"/>
          <p:cNvSpPr/>
          <p:nvPr/>
        </p:nvSpPr>
        <p:spPr>
          <a:xfrm>
            <a:off x="142844" y="105841"/>
            <a:ext cx="4848473" cy="566718"/>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a:solidFill>
                  <a:srgbClr val="FF0000"/>
                </a:solidFill>
                <a:latin typeface="+mj-ea"/>
                <a:ea typeface="+mj-ea"/>
              </a:rPr>
              <a:t>非</a:t>
            </a:r>
            <a:r>
              <a:rPr lang="zh-CN" altLang="en-US" sz="2800" dirty="0" smtClean="0">
                <a:solidFill>
                  <a:srgbClr val="FF0000"/>
                </a:solidFill>
                <a:latin typeface="+mj-ea"/>
                <a:ea typeface="+mj-ea"/>
              </a:rPr>
              <a:t>晶</a:t>
            </a:r>
            <a:r>
              <a:rPr lang="en-US" altLang="zh-CN" sz="2800" dirty="0" smtClean="0">
                <a:solidFill>
                  <a:srgbClr val="FF0000"/>
                </a:solidFill>
                <a:latin typeface="+mj-ea"/>
                <a:ea typeface="+mj-ea"/>
              </a:rPr>
              <a:t>SRM</a:t>
            </a:r>
            <a:r>
              <a:rPr lang="zh-CN" altLang="en-US" sz="2800" dirty="0" smtClean="0">
                <a:solidFill>
                  <a:srgbClr val="FF0000"/>
                </a:solidFill>
                <a:latin typeface="+mj-ea"/>
                <a:ea typeface="+mj-ea"/>
              </a:rPr>
              <a:t>仿真</a:t>
            </a:r>
            <a:endParaRPr lang="en-US" altLang="ko-KR" sz="2800" dirty="0">
              <a:ln>
                <a:noFill/>
              </a:ln>
              <a:solidFill>
                <a:srgbClr val="FF0000"/>
              </a:solidFill>
              <a:latin typeface="+mj-ea"/>
              <a:ea typeface="+mj-ea"/>
            </a:endParaRPr>
          </a:p>
        </p:txBody>
      </p:sp>
      <p:sp>
        <p:nvSpPr>
          <p:cNvPr id="7" name="文本框 6"/>
          <p:cNvSpPr txBox="1"/>
          <p:nvPr/>
        </p:nvSpPr>
        <p:spPr>
          <a:xfrm>
            <a:off x="1726842" y="3653227"/>
            <a:ext cx="2016224" cy="369332"/>
          </a:xfrm>
          <a:prstGeom prst="rect">
            <a:avLst/>
          </a:prstGeom>
          <a:noFill/>
        </p:spPr>
        <p:txBody>
          <a:bodyPr wrap="square" rtlCol="0">
            <a:spAutoFit/>
          </a:bodyPr>
          <a:lstStyle/>
          <a:p>
            <a:r>
              <a:rPr lang="zh-CN" altLang="en-US" dirty="0" smtClean="0"/>
              <a:t>齿部磁密分布</a:t>
            </a:r>
            <a:endParaRPr lang="zh-CN" altLang="en-US" dirty="0"/>
          </a:p>
        </p:txBody>
      </p:sp>
      <p:sp>
        <p:nvSpPr>
          <p:cNvPr id="11" name="文本框 10"/>
          <p:cNvSpPr txBox="1"/>
          <p:nvPr/>
        </p:nvSpPr>
        <p:spPr>
          <a:xfrm>
            <a:off x="5868144" y="3659168"/>
            <a:ext cx="2016224" cy="369332"/>
          </a:xfrm>
          <a:prstGeom prst="rect">
            <a:avLst/>
          </a:prstGeom>
          <a:noFill/>
        </p:spPr>
        <p:txBody>
          <a:bodyPr wrap="square" rtlCol="0">
            <a:spAutoFit/>
          </a:bodyPr>
          <a:lstStyle/>
          <a:p>
            <a:r>
              <a:rPr lang="zh-CN" altLang="en-US" dirty="0"/>
              <a:t>轭</a:t>
            </a:r>
            <a:r>
              <a:rPr lang="zh-CN" altLang="en-US" dirty="0" smtClean="0"/>
              <a:t>部磁密分布</a:t>
            </a:r>
            <a:endParaRPr lang="zh-CN" altLang="en-US" dirty="0"/>
          </a:p>
        </p:txBody>
      </p:sp>
      <p:sp>
        <p:nvSpPr>
          <p:cNvPr id="13" name="文本框 12"/>
          <p:cNvSpPr txBox="1"/>
          <p:nvPr/>
        </p:nvSpPr>
        <p:spPr>
          <a:xfrm>
            <a:off x="431540" y="4149080"/>
            <a:ext cx="8280920" cy="1338828"/>
          </a:xfrm>
          <a:prstGeom prst="rect">
            <a:avLst/>
          </a:prstGeom>
          <a:noFill/>
        </p:spPr>
        <p:txBody>
          <a:bodyPr wrap="square" rtlCol="0">
            <a:spAutoFit/>
          </a:bodyPr>
          <a:lstStyle/>
          <a:p>
            <a:pPr>
              <a:lnSpc>
                <a:spcPct val="150000"/>
              </a:lnSpc>
            </a:pPr>
            <a:r>
              <a:rPr lang="zh-CN" altLang="en-US" dirty="0" smtClean="0"/>
              <a:t>一般将电机的最高工作磁密设置为饱和磁密的</a:t>
            </a:r>
            <a:r>
              <a:rPr lang="en-US" altLang="zh-CN" dirty="0" smtClean="0"/>
              <a:t>70%-80%</a:t>
            </a:r>
            <a:r>
              <a:rPr lang="zh-CN" altLang="en-US" dirty="0" smtClean="0"/>
              <a:t>。对于非晶材料</a:t>
            </a:r>
            <a:r>
              <a:rPr lang="en-US" altLang="zh-CN" dirty="0" smtClean="0"/>
              <a:t>1.56</a:t>
            </a:r>
            <a:r>
              <a:rPr lang="zh-CN" altLang="en-US" dirty="0" smtClean="0"/>
              <a:t>*（</a:t>
            </a:r>
            <a:r>
              <a:rPr lang="en-US" altLang="zh-CN" dirty="0" smtClean="0"/>
              <a:t>0.7-0.8</a:t>
            </a:r>
            <a:r>
              <a:rPr lang="zh-CN" altLang="en-US" dirty="0" smtClean="0"/>
              <a:t>）</a:t>
            </a:r>
            <a:r>
              <a:rPr lang="en-US" altLang="zh-CN" dirty="0" smtClean="0"/>
              <a:t>=1.092-1.248T</a:t>
            </a:r>
            <a:r>
              <a:rPr lang="zh-CN" altLang="en-US" dirty="0" smtClean="0"/>
              <a:t>。非晶电机额定转速运行时，齿部最大磁密达到</a:t>
            </a:r>
            <a:r>
              <a:rPr lang="en-US" altLang="zh-CN" dirty="0" smtClean="0"/>
              <a:t>1.05T</a:t>
            </a:r>
            <a:r>
              <a:rPr lang="zh-CN" altLang="en-US" dirty="0" smtClean="0"/>
              <a:t>，轭部磁密最大达到</a:t>
            </a:r>
            <a:r>
              <a:rPr lang="en-US" altLang="zh-CN" dirty="0" smtClean="0"/>
              <a:t>0.75T</a:t>
            </a:r>
            <a:r>
              <a:rPr lang="zh-CN" altLang="en-US" dirty="0" smtClean="0"/>
              <a:t>，平均值在</a:t>
            </a:r>
            <a:r>
              <a:rPr lang="en-US" altLang="zh-CN" dirty="0" smtClean="0"/>
              <a:t>0.6T</a:t>
            </a:r>
            <a:r>
              <a:rPr lang="zh-CN" altLang="en-US" dirty="0" smtClean="0"/>
              <a:t>。磁密分布合理。</a:t>
            </a:r>
            <a:endParaRPr lang="zh-CN" alt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36" y="1196752"/>
            <a:ext cx="4139952" cy="2889949"/>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221530"/>
            <a:ext cx="4104456" cy="2865171"/>
          </a:xfrm>
          <a:prstGeom prst="rect">
            <a:avLst/>
          </a:prstGeom>
        </p:spPr>
      </p:pic>
      <p:sp>
        <p:nvSpPr>
          <p:cNvPr id="7" name="모서리가 둥근 직사각형 46"/>
          <p:cNvSpPr/>
          <p:nvPr/>
        </p:nvSpPr>
        <p:spPr>
          <a:xfrm>
            <a:off x="142844" y="105841"/>
            <a:ext cx="4848473" cy="566718"/>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a:solidFill>
                  <a:srgbClr val="FF0000"/>
                </a:solidFill>
                <a:latin typeface="+mj-ea"/>
                <a:ea typeface="+mj-ea"/>
              </a:rPr>
              <a:t>非</a:t>
            </a:r>
            <a:r>
              <a:rPr lang="zh-CN" altLang="en-US" sz="2800" dirty="0" smtClean="0">
                <a:solidFill>
                  <a:srgbClr val="FF0000"/>
                </a:solidFill>
                <a:latin typeface="+mj-ea"/>
                <a:ea typeface="+mj-ea"/>
              </a:rPr>
              <a:t>晶</a:t>
            </a:r>
            <a:r>
              <a:rPr lang="en-US" altLang="zh-CN" sz="2800" dirty="0" smtClean="0">
                <a:solidFill>
                  <a:srgbClr val="FF0000"/>
                </a:solidFill>
                <a:latin typeface="+mj-ea"/>
                <a:ea typeface="+mj-ea"/>
              </a:rPr>
              <a:t>SRM</a:t>
            </a:r>
            <a:r>
              <a:rPr lang="zh-CN" altLang="en-US" sz="2800" dirty="0" smtClean="0">
                <a:solidFill>
                  <a:srgbClr val="FF0000"/>
                </a:solidFill>
                <a:latin typeface="+mj-ea"/>
                <a:ea typeface="+mj-ea"/>
              </a:rPr>
              <a:t>仿真</a:t>
            </a:r>
            <a:endParaRPr lang="en-US" altLang="ko-KR" sz="2800" dirty="0">
              <a:ln>
                <a:noFill/>
              </a:ln>
              <a:solidFill>
                <a:srgbClr val="FF0000"/>
              </a:solidFill>
              <a:latin typeface="+mj-ea"/>
              <a:ea typeface="+mj-ea"/>
            </a:endParaRPr>
          </a:p>
        </p:txBody>
      </p:sp>
      <p:sp>
        <p:nvSpPr>
          <p:cNvPr id="10" name="文本框 9"/>
          <p:cNvSpPr txBox="1"/>
          <p:nvPr/>
        </p:nvSpPr>
        <p:spPr>
          <a:xfrm>
            <a:off x="611560" y="4097739"/>
            <a:ext cx="7992888" cy="1754326"/>
          </a:xfrm>
          <a:prstGeom prst="rect">
            <a:avLst/>
          </a:prstGeom>
          <a:noFill/>
        </p:spPr>
        <p:txBody>
          <a:bodyPr wrap="square" rtlCol="0">
            <a:spAutoFit/>
          </a:bodyPr>
          <a:lstStyle/>
          <a:p>
            <a:pPr>
              <a:lnSpc>
                <a:spcPct val="150000"/>
              </a:lnSpc>
            </a:pPr>
            <a:r>
              <a:rPr lang="zh-CN" altLang="en-US" dirty="0" smtClean="0"/>
              <a:t>电流限幅值</a:t>
            </a:r>
            <a:r>
              <a:rPr lang="en-US" altLang="zh-CN" dirty="0" smtClean="0"/>
              <a:t>9A</a:t>
            </a:r>
            <a:r>
              <a:rPr lang="zh-CN" altLang="en-US" dirty="0" smtClean="0"/>
              <a:t>，</a:t>
            </a:r>
            <a:r>
              <a:rPr lang="en-US" altLang="zh-CN" dirty="0" smtClean="0"/>
              <a:t>SI</a:t>
            </a:r>
            <a:r>
              <a:rPr lang="zh-CN" altLang="en-US" dirty="0" smtClean="0"/>
              <a:t>电机和</a:t>
            </a:r>
            <a:r>
              <a:rPr lang="en-US" altLang="zh-CN" dirty="0" smtClean="0"/>
              <a:t>AMM</a:t>
            </a:r>
            <a:r>
              <a:rPr lang="zh-CN" altLang="en-US" dirty="0" smtClean="0"/>
              <a:t>电机在不同转速下，铁耗和转矩平均值的变化示意图。可以看出，在高速情况下，非晶电机的铁耗可以降低到硅钢电机的</a:t>
            </a:r>
            <a:r>
              <a:rPr lang="en-US" altLang="zh-CN" dirty="0" smtClean="0"/>
              <a:t>1/10</a:t>
            </a:r>
            <a:r>
              <a:rPr lang="zh-CN" altLang="en-US" dirty="0" smtClean="0"/>
              <a:t>以上。在低速情况下非晶电机的输出转矩高硅钢电机，</a:t>
            </a:r>
            <a:r>
              <a:rPr lang="en-US" altLang="zh-CN" dirty="0" smtClean="0"/>
              <a:t>25000r/min</a:t>
            </a:r>
            <a:r>
              <a:rPr lang="zh-CN" altLang="en-US" dirty="0" smtClean="0"/>
              <a:t>时电机的输出转矩几乎相等。</a:t>
            </a:r>
            <a:endParaRPr lang="zh-CN" altLang="en-US" dirty="0"/>
          </a:p>
        </p:txBody>
      </p:sp>
    </p:spTree>
    <p:extLst>
      <p:ext uri="{BB962C8B-B14F-4D97-AF65-F5344CB8AC3E}">
        <p14:creationId xmlns:p14="http://schemas.microsoft.com/office/powerpoint/2010/main" val="29479482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6" name="모서리가 둥근 직사각형 46"/>
          <p:cNvSpPr/>
          <p:nvPr/>
        </p:nvSpPr>
        <p:spPr>
          <a:xfrm>
            <a:off x="142844" y="105841"/>
            <a:ext cx="4848473" cy="566718"/>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a:solidFill>
                  <a:srgbClr val="FF0000"/>
                </a:solidFill>
                <a:latin typeface="+mj-ea"/>
                <a:ea typeface="+mj-ea"/>
              </a:rPr>
              <a:t>非</a:t>
            </a:r>
            <a:r>
              <a:rPr lang="zh-CN" altLang="en-US" sz="2800" dirty="0" smtClean="0">
                <a:solidFill>
                  <a:srgbClr val="FF0000"/>
                </a:solidFill>
                <a:latin typeface="+mj-ea"/>
                <a:ea typeface="+mj-ea"/>
              </a:rPr>
              <a:t>晶</a:t>
            </a:r>
            <a:r>
              <a:rPr lang="en-US" altLang="zh-CN" sz="2800" dirty="0" smtClean="0">
                <a:solidFill>
                  <a:srgbClr val="FF0000"/>
                </a:solidFill>
                <a:latin typeface="+mj-ea"/>
                <a:ea typeface="+mj-ea"/>
              </a:rPr>
              <a:t>SRM</a:t>
            </a:r>
            <a:r>
              <a:rPr lang="zh-CN" altLang="en-US" sz="2800" dirty="0" smtClean="0">
                <a:solidFill>
                  <a:srgbClr val="FF0000"/>
                </a:solidFill>
                <a:latin typeface="+mj-ea"/>
                <a:ea typeface="+mj-ea"/>
              </a:rPr>
              <a:t>仿真</a:t>
            </a:r>
            <a:endParaRPr lang="en-US" altLang="ko-KR" sz="2800" dirty="0">
              <a:ln>
                <a:noFill/>
              </a:ln>
              <a:solidFill>
                <a:srgbClr val="FF0000"/>
              </a:solidFill>
              <a:latin typeface="+mj-ea"/>
              <a:ea typeface="+mj-ea"/>
            </a:endParaRPr>
          </a:p>
        </p:txBody>
      </p:sp>
      <p:sp>
        <p:nvSpPr>
          <p:cNvPr id="7" name="矩形 6"/>
          <p:cNvSpPr/>
          <p:nvPr/>
        </p:nvSpPr>
        <p:spPr>
          <a:xfrm>
            <a:off x="611560" y="2276871"/>
            <a:ext cx="7718588" cy="889671"/>
          </a:xfrm>
          <a:prstGeom prst="rect">
            <a:avLst/>
          </a:prstGeom>
          <a:noFill/>
        </p:spPr>
        <p:txBody>
          <a:bodyPr wrap="none" lIns="91440" tIns="45720" rIns="91440" bIns="45720">
            <a:prstTxWarp prst="textTriangleInverted">
              <a:avLst/>
            </a:prstTxWarp>
            <a:spAutoFit/>
            <a:scene3d>
              <a:camera prst="perspectiveBelow"/>
              <a:lightRig rig="threePt" dir="t"/>
            </a:scene3d>
          </a:bodyPr>
          <a:lstStyle/>
          <a:p>
            <a:pPr algn="ctr"/>
            <a:r>
              <a:rPr lang="en-US" altLang="zh-CN" sz="5400" b="1" dirty="0">
                <a:ln w="13462">
                  <a:solidFill>
                    <a:srgbClr val="0066CC"/>
                  </a:solidFill>
                  <a:prstDash val="solid"/>
                </a:ln>
                <a:solidFill>
                  <a:srgbClr val="0070C0"/>
                </a:solidFill>
                <a:effectLst>
                  <a:glow rad="101600">
                    <a:schemeClr val="accent1">
                      <a:satMod val="175000"/>
                      <a:alpha val="40000"/>
                    </a:schemeClr>
                  </a:glow>
                  <a:outerShdw dist="38100" dir="2700000" algn="bl" rotWithShape="0">
                    <a:schemeClr val="accent5"/>
                  </a:outerShdw>
                </a:effectLst>
              </a:rPr>
              <a:t>Thanks for your attention!</a:t>
            </a:r>
          </a:p>
        </p:txBody>
      </p:sp>
    </p:spTree>
    <p:extLst>
      <p:ext uri="{BB962C8B-B14F-4D97-AF65-F5344CB8AC3E}">
        <p14:creationId xmlns:p14="http://schemas.microsoft.com/office/powerpoint/2010/main" val="2427069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6" name="文本框 5"/>
          <p:cNvSpPr txBox="1"/>
          <p:nvPr/>
        </p:nvSpPr>
        <p:spPr>
          <a:xfrm>
            <a:off x="899592" y="2276872"/>
            <a:ext cx="7578320" cy="2862322"/>
          </a:xfrm>
          <a:prstGeom prst="rect">
            <a:avLst/>
          </a:prstGeom>
          <a:noFill/>
          <a:ln w="28575">
            <a:solidFill>
              <a:srgbClr val="FF0000"/>
            </a:solidFill>
          </a:ln>
        </p:spPr>
        <p:txBody>
          <a:bodyPr wrap="square" rtlCol="0">
            <a:spAutoFit/>
          </a:bodyPr>
          <a:lstStyle/>
          <a:p>
            <a:pPr marL="285750" indent="-285750">
              <a:lnSpc>
                <a:spcPct val="200000"/>
              </a:lnSpc>
              <a:buFont typeface="Wingdings" panose="05000000000000000000" pitchFamily="2" charset="2"/>
              <a:buChar char="l"/>
            </a:pPr>
            <a:r>
              <a:rPr lang="zh-CN" altLang="en-US" dirty="0"/>
              <a:t>缺乏晶体材料所具有的磁各向异性，导磁率高，损耗</a:t>
            </a:r>
            <a:r>
              <a:rPr lang="zh-CN" altLang="en-US" dirty="0" smtClean="0"/>
              <a:t>小，</a:t>
            </a:r>
            <a:r>
              <a:rPr lang="zh-CN" altLang="en-US" dirty="0"/>
              <a:t>旋转磁化容易，各向磁场</a:t>
            </a:r>
            <a:r>
              <a:rPr lang="zh-CN" altLang="en-US" dirty="0" smtClean="0"/>
              <a:t>灵敏度高</a:t>
            </a:r>
            <a:endParaRPr lang="en-US" altLang="zh-CN" dirty="0" smtClean="0"/>
          </a:p>
          <a:p>
            <a:pPr marL="285750" indent="-285750">
              <a:lnSpc>
                <a:spcPct val="200000"/>
              </a:lnSpc>
              <a:buFont typeface="Wingdings" panose="05000000000000000000" pitchFamily="2" charset="2"/>
              <a:buChar char="l"/>
            </a:pPr>
            <a:r>
              <a:rPr lang="zh-CN" altLang="en-US" dirty="0"/>
              <a:t>具有高</a:t>
            </a:r>
            <a:r>
              <a:rPr lang="zh-CN" altLang="en-US" dirty="0" smtClean="0"/>
              <a:t>电阻率，在</a:t>
            </a:r>
            <a:r>
              <a:rPr lang="zh-CN" altLang="en-US" dirty="0"/>
              <a:t>高频范围内也能得到较小的涡流损耗和极好的</a:t>
            </a:r>
            <a:r>
              <a:rPr lang="zh-CN" altLang="en-US" dirty="0" smtClean="0"/>
              <a:t>磁特性</a:t>
            </a:r>
            <a:endParaRPr lang="en-US" altLang="zh-CN" dirty="0" smtClean="0"/>
          </a:p>
          <a:p>
            <a:pPr marL="285750" indent="-285750">
              <a:lnSpc>
                <a:spcPct val="200000"/>
              </a:lnSpc>
              <a:buFont typeface="Wingdings" panose="05000000000000000000" pitchFamily="2" charset="2"/>
              <a:buChar char="l"/>
            </a:pPr>
            <a:r>
              <a:rPr lang="zh-CN" altLang="en-US" dirty="0"/>
              <a:t>不存在晶粒边界、位错等晶体</a:t>
            </a:r>
            <a:r>
              <a:rPr lang="zh-CN" altLang="en-US" dirty="0" smtClean="0"/>
              <a:t>材料固有</a:t>
            </a:r>
            <a:r>
              <a:rPr lang="zh-CN" altLang="en-US" dirty="0"/>
              <a:t>的缺陷，因而机械强度高，抗化学性</a:t>
            </a:r>
            <a:r>
              <a:rPr lang="zh-CN" altLang="en-US" dirty="0" smtClean="0"/>
              <a:t>强，耐磨耐腐蚀</a:t>
            </a:r>
            <a:endParaRPr lang="zh-CN" altLang="en-US" dirty="0"/>
          </a:p>
        </p:txBody>
      </p:sp>
      <p:sp>
        <p:nvSpPr>
          <p:cNvPr id="3" name="圆角矩形 2"/>
          <p:cNvSpPr/>
          <p:nvPr/>
        </p:nvSpPr>
        <p:spPr>
          <a:xfrm>
            <a:off x="467544" y="1198473"/>
            <a:ext cx="2088232" cy="286311"/>
          </a:xfrm>
          <a:prstGeom prst="roundRect">
            <a:avLst/>
          </a:prstGeom>
          <a:solidFill>
            <a:srgbClr val="0066CC"/>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非晶磁性材料特点</a:t>
            </a:r>
            <a:endParaRPr lang="zh-CN" altLang="en-US" dirty="0"/>
          </a:p>
        </p:txBody>
      </p:sp>
      <p:sp>
        <p:nvSpPr>
          <p:cNvPr id="7" name="모서리가 둥근 직사각형 46"/>
          <p:cNvSpPr/>
          <p:nvPr/>
        </p:nvSpPr>
        <p:spPr>
          <a:xfrm>
            <a:off x="10111" y="158319"/>
            <a:ext cx="5904656" cy="530103"/>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buFont typeface="Arial" pitchFamily="34" charset="0"/>
              <a:buNone/>
              <a:defRPr/>
            </a:pPr>
            <a:r>
              <a:rPr lang="zh-CN" altLang="en-US" sz="2800" dirty="0" smtClean="0">
                <a:ln>
                  <a:noFill/>
                </a:ln>
                <a:solidFill>
                  <a:srgbClr val="FF0000"/>
                </a:solidFill>
                <a:latin typeface="+mj-ea"/>
                <a:ea typeface="+mj-ea"/>
              </a:rPr>
              <a:t>非晶</a:t>
            </a:r>
            <a:r>
              <a:rPr lang="zh-CN" altLang="en-US" sz="2800" dirty="0" smtClean="0">
                <a:ln>
                  <a:noFill/>
                </a:ln>
                <a:solidFill>
                  <a:srgbClr val="FF0000"/>
                </a:solidFill>
                <a:latin typeface="+mj-ea"/>
                <a:ea typeface="+mj-ea"/>
              </a:rPr>
              <a:t>材料</a:t>
            </a:r>
            <a:endParaRPr lang="en-US" altLang="ko-KR" sz="2800" dirty="0">
              <a:ln>
                <a:noFill/>
              </a:ln>
              <a:solidFill>
                <a:srgbClr val="FF0000"/>
              </a:solidFill>
              <a:latin typeface="+mj-ea"/>
              <a:ea typeface="+mj-ea"/>
            </a:endParaRPr>
          </a:p>
        </p:txBody>
      </p:sp>
    </p:spTree>
    <p:extLst>
      <p:ext uri="{BB962C8B-B14F-4D97-AF65-F5344CB8AC3E}">
        <p14:creationId xmlns:p14="http://schemas.microsoft.com/office/powerpoint/2010/main" val="10428146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5" name="圆角矩形 4"/>
          <p:cNvSpPr/>
          <p:nvPr/>
        </p:nvSpPr>
        <p:spPr>
          <a:xfrm>
            <a:off x="467544" y="947771"/>
            <a:ext cx="2075224" cy="304553"/>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软磁材料性能对比</a:t>
            </a:r>
            <a:endParaRPr lang="zh-CN" altLang="en-US" dirty="0"/>
          </a:p>
        </p:txBody>
      </p:sp>
      <p:graphicFrame>
        <p:nvGraphicFramePr>
          <p:cNvPr id="7" name="表格 6"/>
          <p:cNvGraphicFramePr>
            <a:graphicFrameLocks noGrp="1"/>
          </p:cNvGraphicFramePr>
          <p:nvPr>
            <p:extLst>
              <p:ext uri="{D42A27DB-BD31-4B8C-83A1-F6EECF244321}">
                <p14:modId xmlns:p14="http://schemas.microsoft.com/office/powerpoint/2010/main" val="3193369452"/>
              </p:ext>
            </p:extLst>
          </p:nvPr>
        </p:nvGraphicFramePr>
        <p:xfrm>
          <a:off x="1207796" y="1493483"/>
          <a:ext cx="6728407" cy="1872205"/>
        </p:xfrm>
        <a:graphic>
          <a:graphicData uri="http://schemas.openxmlformats.org/drawingml/2006/table">
            <a:tbl>
              <a:tblPr firstRow="1" firstCol="1" bandRow="1"/>
              <a:tblGrid>
                <a:gridCol w="1768225"/>
                <a:gridCol w="826780"/>
                <a:gridCol w="1412165"/>
                <a:gridCol w="949994"/>
                <a:gridCol w="1771243"/>
              </a:tblGrid>
              <a:tr h="279518">
                <a:tc>
                  <a:txBody>
                    <a:bodyPr/>
                    <a:lstStyle/>
                    <a:p>
                      <a:pPr algn="ctr">
                        <a:lnSpc>
                          <a:spcPct val="100000"/>
                        </a:lnSpc>
                        <a:spcAft>
                          <a:spcPts val="0"/>
                        </a:spcAft>
                      </a:pPr>
                      <a:r>
                        <a:rPr lang="zh-CN" altLang="en-US" sz="1100" kern="100" dirty="0" smtClean="0">
                          <a:effectLst/>
                        </a:rPr>
                        <a:t>物理</a:t>
                      </a:r>
                      <a:r>
                        <a:rPr lang="zh-CN" sz="1100" kern="100" dirty="0" smtClean="0">
                          <a:effectLst/>
                        </a:rPr>
                        <a:t>性能指标 </a:t>
                      </a:r>
                      <a:endParaRPr lang="zh-CN" sz="1100" kern="100" dirty="0">
                        <a:solidFill>
                          <a:schemeClr val="bg1"/>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zh-CN" sz="1200" kern="100" dirty="0">
                          <a:effectLst/>
                        </a:rPr>
                        <a:t>硅钢片</a:t>
                      </a:r>
                      <a:endParaRPr lang="zh-CN" sz="1200" kern="100" dirty="0">
                        <a:solidFill>
                          <a:schemeClr val="bg1"/>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zh-CN" sz="1200" kern="100" dirty="0">
                          <a:effectLst/>
                        </a:rPr>
                        <a:t>铁基非晶合金 </a:t>
                      </a:r>
                      <a:endParaRPr lang="zh-CN" sz="1200" kern="100" dirty="0">
                        <a:solidFill>
                          <a:srgbClr val="FF0000"/>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en-US" sz="1200" kern="100" dirty="0">
                          <a:effectLst/>
                        </a:rPr>
                        <a:t>SMC</a:t>
                      </a:r>
                      <a:r>
                        <a:rPr lang="zh-CN" sz="1200" kern="100" dirty="0">
                          <a:effectLst/>
                        </a:rPr>
                        <a:t>材料</a:t>
                      </a:r>
                      <a:endParaRPr lang="zh-CN" sz="1200" kern="100" dirty="0">
                        <a:solidFill>
                          <a:schemeClr val="bg1"/>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en-US" sz="1200" kern="100" dirty="0">
                          <a:effectLst/>
                        </a:rPr>
                        <a:t>6.5%Si</a:t>
                      </a:r>
                      <a:r>
                        <a:rPr lang="zh-CN" sz="1200" kern="100" dirty="0">
                          <a:effectLst/>
                        </a:rPr>
                        <a:t>高硅电工钢</a:t>
                      </a:r>
                      <a:endParaRPr lang="zh-CN" sz="1200" kern="100" dirty="0">
                        <a:solidFill>
                          <a:schemeClr val="bg1"/>
                        </a:solidFill>
                        <a:effectLst/>
                        <a:latin typeface="+mn-ea"/>
                        <a:ea typeface="+mn-ea"/>
                        <a:cs typeface="Times New Roman" pitchFamily="18" charset="0"/>
                      </a:endParaRPr>
                    </a:p>
                  </a:txBody>
                  <a:tcPr marL="68580" marR="68580" marT="0" marB="0"/>
                </a:tc>
              </a:tr>
              <a:tr h="223305">
                <a:tc>
                  <a:txBody>
                    <a:bodyPr/>
                    <a:lstStyle/>
                    <a:p>
                      <a:pPr algn="ctr">
                        <a:lnSpc>
                          <a:spcPct val="100000"/>
                        </a:lnSpc>
                        <a:spcAft>
                          <a:spcPts val="0"/>
                        </a:spcAft>
                      </a:pPr>
                      <a:r>
                        <a:rPr lang="zh-CN" sz="1100" kern="100" dirty="0">
                          <a:effectLst/>
                        </a:rPr>
                        <a:t>叠片系数</a:t>
                      </a:r>
                      <a:endParaRPr lang="zh-CN" sz="1100" kern="100" dirty="0">
                        <a:solidFill>
                          <a:schemeClr val="bg1"/>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0.95 </a:t>
                      </a:r>
                      <a:endParaRPr lang="zh-CN" sz="1100" b="1" kern="100" dirty="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&gt;0.8</a:t>
                      </a:r>
                      <a:endParaRPr lang="zh-CN" sz="11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zh-CN" sz="1100" kern="100" dirty="0">
                          <a:effectLst/>
                        </a:rPr>
                        <a:t>整体 </a:t>
                      </a:r>
                      <a:endParaRPr lang="zh-CN" sz="1100" b="1" kern="100" dirty="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0.9</a:t>
                      </a:r>
                      <a:endParaRPr lang="zh-CN" sz="1100" b="1" kern="100" dirty="0">
                        <a:effectLst/>
                        <a:latin typeface="Calibri" pitchFamily="34" charset="0"/>
                        <a:ea typeface="宋体" pitchFamily="2" charset="-122"/>
                        <a:cs typeface="Times New Roman" pitchFamily="18" charset="0"/>
                      </a:endParaRPr>
                    </a:p>
                  </a:txBody>
                  <a:tcPr marL="68580" marR="68580" marT="0" marB="0"/>
                </a:tc>
              </a:tr>
              <a:tr h="252857">
                <a:tc>
                  <a:txBody>
                    <a:bodyPr/>
                    <a:lstStyle/>
                    <a:p>
                      <a:pPr algn="ctr">
                        <a:lnSpc>
                          <a:spcPct val="100000"/>
                        </a:lnSpc>
                        <a:spcAft>
                          <a:spcPts val="0"/>
                        </a:spcAft>
                      </a:pPr>
                      <a:r>
                        <a:rPr lang="zh-CN" sz="1100" kern="100" dirty="0">
                          <a:effectLst/>
                        </a:rPr>
                        <a:t>电阻率（</a:t>
                      </a:r>
                      <a:r>
                        <a:rPr lang="zh-CN" sz="1050" kern="100" dirty="0">
                          <a:effectLst/>
                        </a:rPr>
                        <a:t>μΩ</a:t>
                      </a:r>
                      <a:r>
                        <a:rPr lang="zh-CN" sz="900" kern="100" dirty="0">
                          <a:effectLst/>
                        </a:rPr>
                        <a:t>•</a:t>
                      </a:r>
                      <a:r>
                        <a:rPr lang="en-US" sz="1100" kern="100" dirty="0">
                          <a:effectLst/>
                        </a:rPr>
                        <a:t>cm</a:t>
                      </a:r>
                      <a:r>
                        <a:rPr lang="zh-CN" sz="1100" kern="100" dirty="0">
                          <a:effectLst/>
                        </a:rPr>
                        <a:t>）</a:t>
                      </a:r>
                      <a:endParaRPr lang="zh-CN" sz="1100" kern="100" dirty="0">
                        <a:solidFill>
                          <a:schemeClr val="bg1"/>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45</a:t>
                      </a:r>
                      <a:endParaRPr lang="zh-CN" sz="10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130</a:t>
                      </a:r>
                      <a:endParaRPr lang="zh-CN" sz="10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10000</a:t>
                      </a:r>
                      <a:endParaRPr lang="zh-CN" sz="1000" b="1" kern="100" dirty="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82</a:t>
                      </a:r>
                      <a:endParaRPr lang="zh-CN" sz="1000" b="1" kern="100" dirty="0">
                        <a:effectLst/>
                        <a:latin typeface="Calibri" pitchFamily="34" charset="0"/>
                        <a:ea typeface="宋体" pitchFamily="2" charset="-122"/>
                        <a:cs typeface="Times New Roman" pitchFamily="18" charset="0"/>
                      </a:endParaRPr>
                    </a:p>
                  </a:txBody>
                  <a:tcPr marL="68580" marR="68580" marT="0" marB="0"/>
                </a:tc>
              </a:tr>
              <a:tr h="223305">
                <a:tc>
                  <a:txBody>
                    <a:bodyPr/>
                    <a:lstStyle/>
                    <a:p>
                      <a:pPr algn="ctr">
                        <a:lnSpc>
                          <a:spcPct val="100000"/>
                        </a:lnSpc>
                        <a:spcAft>
                          <a:spcPts val="0"/>
                        </a:spcAft>
                      </a:pPr>
                      <a:r>
                        <a:rPr lang="zh-CN" sz="1100" kern="100" dirty="0">
                          <a:effectLst/>
                        </a:rPr>
                        <a:t>密度（</a:t>
                      </a:r>
                      <a:r>
                        <a:rPr lang="en-US" sz="1100" kern="100" dirty="0">
                          <a:effectLst/>
                        </a:rPr>
                        <a:t>g/cm3</a:t>
                      </a:r>
                      <a:r>
                        <a:rPr lang="zh-CN" sz="1100" kern="100" dirty="0">
                          <a:effectLst/>
                        </a:rPr>
                        <a:t>）</a:t>
                      </a:r>
                      <a:endParaRPr lang="zh-CN" sz="1100" kern="100" dirty="0">
                        <a:solidFill>
                          <a:schemeClr val="bg1"/>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7.65</a:t>
                      </a:r>
                      <a:endParaRPr lang="zh-CN" sz="1000" b="1" kern="100" dirty="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7.18</a:t>
                      </a:r>
                      <a:endParaRPr lang="zh-CN" sz="10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a:effectLst/>
                        </a:rPr>
                        <a:t>-----</a:t>
                      </a:r>
                      <a:endParaRPr lang="zh-CN" sz="1000" b="1" kern="10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a:t>
                      </a:r>
                      <a:endParaRPr lang="zh-CN" sz="1000" b="1" kern="100" dirty="0">
                        <a:effectLst/>
                        <a:latin typeface="Calibri" pitchFamily="34" charset="0"/>
                        <a:ea typeface="宋体" pitchFamily="2" charset="-122"/>
                        <a:cs typeface="Times New Roman" pitchFamily="18" charset="0"/>
                      </a:endParaRPr>
                    </a:p>
                  </a:txBody>
                  <a:tcPr marL="68580" marR="68580" marT="0" marB="0"/>
                </a:tc>
              </a:tr>
              <a:tr h="223305">
                <a:tc>
                  <a:txBody>
                    <a:bodyPr/>
                    <a:lstStyle/>
                    <a:p>
                      <a:pPr algn="ctr">
                        <a:lnSpc>
                          <a:spcPct val="100000"/>
                        </a:lnSpc>
                        <a:spcAft>
                          <a:spcPts val="0"/>
                        </a:spcAft>
                      </a:pPr>
                      <a:r>
                        <a:rPr lang="zh-CN" sz="1100" kern="100" dirty="0">
                          <a:effectLst/>
                        </a:rPr>
                        <a:t>居里温度（度）</a:t>
                      </a:r>
                      <a:endParaRPr lang="zh-CN" sz="1100" kern="100" dirty="0">
                        <a:solidFill>
                          <a:schemeClr val="bg1"/>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746</a:t>
                      </a:r>
                      <a:endParaRPr lang="zh-CN" sz="1000" b="1" kern="100" dirty="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415</a:t>
                      </a:r>
                      <a:endParaRPr lang="zh-CN" sz="10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a:t>
                      </a:r>
                      <a:endParaRPr lang="zh-CN" sz="1000" b="1" kern="100" dirty="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973</a:t>
                      </a:r>
                      <a:endParaRPr lang="zh-CN" sz="1000" b="1" kern="100" dirty="0">
                        <a:effectLst/>
                        <a:latin typeface="Calibri" pitchFamily="34" charset="0"/>
                        <a:ea typeface="宋体" pitchFamily="2" charset="-122"/>
                        <a:cs typeface="Times New Roman" pitchFamily="18" charset="0"/>
                      </a:endParaRPr>
                    </a:p>
                  </a:txBody>
                  <a:tcPr marL="68580" marR="68580" marT="0" marB="0"/>
                </a:tc>
              </a:tr>
              <a:tr h="223305">
                <a:tc>
                  <a:txBody>
                    <a:bodyPr/>
                    <a:lstStyle/>
                    <a:p>
                      <a:pPr algn="ctr">
                        <a:lnSpc>
                          <a:spcPct val="100000"/>
                        </a:lnSpc>
                        <a:spcAft>
                          <a:spcPts val="0"/>
                        </a:spcAft>
                      </a:pPr>
                      <a:r>
                        <a:rPr lang="zh-CN" sz="1100" kern="100" dirty="0">
                          <a:effectLst/>
                        </a:rPr>
                        <a:t>抗拉强度（</a:t>
                      </a:r>
                      <a:r>
                        <a:rPr lang="en-US" sz="1100" kern="100" dirty="0" err="1">
                          <a:effectLst/>
                        </a:rPr>
                        <a:t>Mpa</a:t>
                      </a:r>
                      <a:r>
                        <a:rPr lang="zh-CN" sz="1100" kern="100" dirty="0">
                          <a:effectLst/>
                        </a:rPr>
                        <a:t>）</a:t>
                      </a:r>
                      <a:endParaRPr lang="zh-CN" sz="1100" kern="100" dirty="0">
                        <a:solidFill>
                          <a:schemeClr val="bg1"/>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343</a:t>
                      </a:r>
                      <a:endParaRPr lang="zh-CN" sz="10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1500</a:t>
                      </a:r>
                      <a:endParaRPr lang="zh-CN" sz="10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zh-CN" sz="1100" kern="100" dirty="0">
                          <a:effectLst/>
                        </a:rPr>
                        <a:t>低</a:t>
                      </a:r>
                      <a:endParaRPr lang="zh-CN" sz="1000" b="1" kern="100" dirty="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480</a:t>
                      </a:r>
                      <a:endParaRPr lang="zh-CN" sz="1000" b="1" kern="100" dirty="0">
                        <a:effectLst/>
                        <a:latin typeface="Calibri" pitchFamily="34" charset="0"/>
                        <a:ea typeface="宋体" pitchFamily="2" charset="-122"/>
                        <a:cs typeface="Times New Roman" pitchFamily="18" charset="0"/>
                      </a:endParaRPr>
                    </a:p>
                  </a:txBody>
                  <a:tcPr marL="68580" marR="68580" marT="0" marB="0"/>
                </a:tc>
              </a:tr>
              <a:tr h="223305">
                <a:tc>
                  <a:txBody>
                    <a:bodyPr/>
                    <a:lstStyle/>
                    <a:p>
                      <a:pPr algn="ctr">
                        <a:lnSpc>
                          <a:spcPct val="100000"/>
                        </a:lnSpc>
                        <a:spcAft>
                          <a:spcPts val="0"/>
                        </a:spcAft>
                      </a:pPr>
                      <a:r>
                        <a:rPr lang="zh-CN" sz="1100" kern="100" dirty="0">
                          <a:effectLst/>
                        </a:rPr>
                        <a:t>厚度（</a:t>
                      </a:r>
                      <a:r>
                        <a:rPr lang="en-US" sz="1100" kern="100" dirty="0">
                          <a:effectLst/>
                        </a:rPr>
                        <a:t>mm</a:t>
                      </a:r>
                      <a:r>
                        <a:rPr lang="zh-CN" sz="1100" kern="100" dirty="0">
                          <a:effectLst/>
                        </a:rPr>
                        <a:t>）</a:t>
                      </a:r>
                      <a:endParaRPr lang="zh-CN" sz="1100" kern="100" dirty="0">
                        <a:solidFill>
                          <a:schemeClr val="bg1"/>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en-US" sz="1100" kern="100" dirty="0" smtClean="0">
                          <a:effectLst/>
                        </a:rPr>
                        <a:t>0.2</a:t>
                      </a:r>
                      <a:r>
                        <a:rPr lang="en-US" altLang="zh-CN" sz="1100" kern="100" dirty="0" smtClean="0">
                          <a:effectLst/>
                        </a:rPr>
                        <a:t>~0.5</a:t>
                      </a:r>
                      <a:endParaRPr lang="zh-CN" sz="1000" b="1" kern="100" dirty="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smtClean="0">
                          <a:effectLst/>
                        </a:rPr>
                        <a:t>0.02</a:t>
                      </a:r>
                      <a:r>
                        <a:rPr lang="en-US" altLang="zh-CN" sz="1100" kern="100" dirty="0" smtClean="0">
                          <a:effectLst/>
                        </a:rPr>
                        <a:t>~0.035</a:t>
                      </a:r>
                      <a:endParaRPr lang="zh-CN" sz="10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a:t>
                      </a:r>
                      <a:endParaRPr lang="zh-CN" sz="1000" b="1" kern="100" dirty="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0.1</a:t>
                      </a:r>
                      <a:endParaRPr lang="zh-CN" sz="1000" b="1" kern="100" dirty="0">
                        <a:effectLst/>
                        <a:latin typeface="Calibri" pitchFamily="34" charset="0"/>
                        <a:ea typeface="宋体" pitchFamily="2" charset="-122"/>
                        <a:cs typeface="Times New Roman" pitchFamily="18" charset="0"/>
                      </a:endParaRPr>
                    </a:p>
                  </a:txBody>
                  <a:tcPr marL="68580" marR="68580" marT="0" marB="0"/>
                </a:tc>
              </a:tr>
              <a:tr h="223305">
                <a:tc>
                  <a:txBody>
                    <a:bodyPr/>
                    <a:lstStyle/>
                    <a:p>
                      <a:pPr algn="ctr">
                        <a:lnSpc>
                          <a:spcPct val="100000"/>
                        </a:lnSpc>
                        <a:spcAft>
                          <a:spcPts val="0"/>
                        </a:spcAft>
                      </a:pPr>
                      <a:r>
                        <a:rPr lang="zh-CN" altLang="en-US" sz="1100" kern="100" dirty="0" smtClean="0">
                          <a:effectLst/>
                        </a:rPr>
                        <a:t>维氏硬度（</a:t>
                      </a:r>
                      <a:r>
                        <a:rPr lang="en-US" altLang="zh-CN" sz="1100" kern="100" dirty="0" err="1" smtClean="0">
                          <a:effectLst/>
                        </a:rPr>
                        <a:t>Hv</a:t>
                      </a:r>
                      <a:r>
                        <a:rPr lang="zh-CN" altLang="en-US" sz="1100" kern="100" dirty="0" smtClean="0">
                          <a:effectLst/>
                        </a:rPr>
                        <a:t>）</a:t>
                      </a:r>
                      <a:endParaRPr lang="zh-CN" sz="1100" kern="100" dirty="0">
                        <a:solidFill>
                          <a:schemeClr val="bg1"/>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en-US" altLang="zh-CN" sz="1100" kern="100" dirty="0" smtClean="0">
                          <a:effectLst/>
                        </a:rPr>
                        <a:t>181</a:t>
                      </a:r>
                      <a:endParaRPr lang="zh-CN" sz="11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altLang="zh-CN" sz="1100" kern="100" dirty="0" smtClean="0">
                          <a:effectLst/>
                        </a:rPr>
                        <a:t>900</a:t>
                      </a:r>
                      <a:endParaRPr lang="zh-CN" sz="11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altLang="zh-CN" sz="1000" kern="100" dirty="0" smtClean="0">
                          <a:effectLst/>
                        </a:rPr>
                        <a:t>-------</a:t>
                      </a:r>
                      <a:endParaRPr lang="zh-CN" sz="1000" b="1" kern="100" dirty="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altLang="zh-CN" sz="1000" kern="100" dirty="0" smtClean="0">
                          <a:effectLst/>
                        </a:rPr>
                        <a:t>-------</a:t>
                      </a:r>
                      <a:endParaRPr lang="zh-CN" sz="1000" b="1" kern="100" dirty="0">
                        <a:effectLst/>
                        <a:latin typeface="Calibri" pitchFamily="34" charset="0"/>
                        <a:ea typeface="宋体" pitchFamily="2" charset="-122"/>
                        <a:cs typeface="Times New Roman" pitchFamily="18" charset="0"/>
                      </a:endParaRPr>
                    </a:p>
                  </a:txBody>
                  <a:tcPr marL="68580" marR="68580" marT="0" marB="0"/>
                </a:tc>
              </a:tr>
            </a:tbl>
          </a:graphicData>
        </a:graphic>
      </p:graphicFrame>
      <p:sp>
        <p:nvSpPr>
          <p:cNvPr id="6" name="모서리가 둥근 직사각형 46"/>
          <p:cNvSpPr/>
          <p:nvPr/>
        </p:nvSpPr>
        <p:spPr>
          <a:xfrm>
            <a:off x="10791" y="127845"/>
            <a:ext cx="5904656" cy="530103"/>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buFont typeface="Arial" pitchFamily="34" charset="0"/>
              <a:buNone/>
              <a:defRPr/>
            </a:pPr>
            <a:r>
              <a:rPr lang="zh-CN" altLang="en-US" sz="2800" dirty="0" smtClean="0">
                <a:ln>
                  <a:noFill/>
                </a:ln>
                <a:solidFill>
                  <a:srgbClr val="FF0000"/>
                </a:solidFill>
                <a:latin typeface="+mj-ea"/>
                <a:ea typeface="+mj-ea"/>
              </a:rPr>
              <a:t>非晶</a:t>
            </a:r>
            <a:r>
              <a:rPr lang="zh-CN" altLang="en-US" sz="2800" dirty="0" smtClean="0">
                <a:ln>
                  <a:noFill/>
                </a:ln>
                <a:solidFill>
                  <a:srgbClr val="FF0000"/>
                </a:solidFill>
                <a:latin typeface="+mj-ea"/>
                <a:ea typeface="+mj-ea"/>
              </a:rPr>
              <a:t>材料</a:t>
            </a:r>
            <a:endParaRPr lang="en-US" altLang="ko-KR" sz="2800" dirty="0">
              <a:ln>
                <a:noFill/>
              </a:ln>
              <a:solidFill>
                <a:srgbClr val="FF0000"/>
              </a:solidFill>
              <a:latin typeface="+mj-ea"/>
              <a:ea typeface="+mj-ea"/>
            </a:endParaRPr>
          </a:p>
        </p:txBody>
      </p:sp>
      <p:graphicFrame>
        <p:nvGraphicFramePr>
          <p:cNvPr id="8" name="表格 7"/>
          <p:cNvGraphicFramePr>
            <a:graphicFrameLocks noGrp="1"/>
          </p:cNvGraphicFramePr>
          <p:nvPr>
            <p:extLst>
              <p:ext uri="{D42A27DB-BD31-4B8C-83A1-F6EECF244321}">
                <p14:modId xmlns:p14="http://schemas.microsoft.com/office/powerpoint/2010/main" val="1870035751"/>
              </p:ext>
            </p:extLst>
          </p:nvPr>
        </p:nvGraphicFramePr>
        <p:xfrm>
          <a:off x="1207795" y="4090835"/>
          <a:ext cx="6728407" cy="1439475"/>
        </p:xfrm>
        <a:graphic>
          <a:graphicData uri="http://schemas.openxmlformats.org/drawingml/2006/table">
            <a:tbl>
              <a:tblPr firstRow="1" firstCol="1" bandRow="1"/>
              <a:tblGrid>
                <a:gridCol w="1482143"/>
                <a:gridCol w="1254638"/>
                <a:gridCol w="1270391"/>
                <a:gridCol w="1067797"/>
                <a:gridCol w="1653438"/>
              </a:tblGrid>
              <a:tr h="254025">
                <a:tc>
                  <a:txBody>
                    <a:bodyPr/>
                    <a:lstStyle/>
                    <a:p>
                      <a:pPr algn="ctr">
                        <a:lnSpc>
                          <a:spcPct val="100000"/>
                        </a:lnSpc>
                        <a:spcAft>
                          <a:spcPts val="0"/>
                        </a:spcAft>
                      </a:pPr>
                      <a:r>
                        <a:rPr lang="zh-CN" altLang="en-US" sz="1100" kern="100" dirty="0" smtClean="0">
                          <a:effectLst/>
                        </a:rPr>
                        <a:t>软磁</a:t>
                      </a:r>
                      <a:r>
                        <a:rPr lang="zh-CN" sz="1100" kern="100" dirty="0" smtClean="0">
                          <a:effectLst/>
                        </a:rPr>
                        <a:t>性能指标 </a:t>
                      </a:r>
                      <a:endParaRPr lang="zh-CN" sz="1100" kern="100" dirty="0">
                        <a:solidFill>
                          <a:schemeClr val="bg1"/>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zh-CN" sz="1100" kern="100" dirty="0">
                          <a:effectLst/>
                        </a:rPr>
                        <a:t>硅钢片</a:t>
                      </a:r>
                      <a:endParaRPr lang="zh-CN" sz="1100" kern="100" dirty="0">
                        <a:solidFill>
                          <a:schemeClr val="bg1"/>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zh-CN" sz="1100" kern="100" dirty="0">
                          <a:effectLst/>
                        </a:rPr>
                        <a:t>铁基非晶合金 </a:t>
                      </a:r>
                      <a:endParaRPr lang="zh-CN" sz="1100" kern="100" dirty="0">
                        <a:solidFill>
                          <a:srgbClr val="FF0000"/>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SMC</a:t>
                      </a:r>
                      <a:r>
                        <a:rPr lang="zh-CN" sz="1100" kern="100" dirty="0">
                          <a:effectLst/>
                        </a:rPr>
                        <a:t>材料</a:t>
                      </a:r>
                      <a:endParaRPr lang="zh-CN" sz="1100" kern="100" dirty="0">
                        <a:solidFill>
                          <a:schemeClr val="bg1"/>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6.5%Si</a:t>
                      </a:r>
                      <a:r>
                        <a:rPr lang="zh-CN" sz="1100" kern="100" dirty="0">
                          <a:effectLst/>
                        </a:rPr>
                        <a:t>高硅电工钢</a:t>
                      </a:r>
                      <a:endParaRPr lang="zh-CN" sz="1100" kern="100" dirty="0">
                        <a:solidFill>
                          <a:schemeClr val="bg1"/>
                        </a:solidFill>
                        <a:effectLst/>
                        <a:latin typeface="+mn-ea"/>
                        <a:ea typeface="+mn-ea"/>
                        <a:cs typeface="Times New Roman" pitchFamily="18" charset="0"/>
                      </a:endParaRPr>
                    </a:p>
                  </a:txBody>
                  <a:tcPr marL="68580" marR="68580" marT="0" marB="0"/>
                </a:tc>
              </a:tr>
              <a:tr h="225800">
                <a:tc>
                  <a:txBody>
                    <a:bodyPr/>
                    <a:lstStyle/>
                    <a:p>
                      <a:pPr algn="ctr">
                        <a:lnSpc>
                          <a:spcPct val="100000"/>
                        </a:lnSpc>
                        <a:spcAft>
                          <a:spcPts val="0"/>
                        </a:spcAft>
                      </a:pPr>
                      <a:r>
                        <a:rPr lang="zh-CN" sz="1100" kern="100" dirty="0">
                          <a:effectLst/>
                        </a:rPr>
                        <a:t>饱和磁密</a:t>
                      </a:r>
                      <a:r>
                        <a:rPr lang="en-US" sz="1100" kern="100" dirty="0" err="1">
                          <a:effectLst/>
                        </a:rPr>
                        <a:t>Bs</a:t>
                      </a:r>
                      <a:r>
                        <a:rPr lang="zh-CN" sz="1100" kern="100" dirty="0">
                          <a:effectLst/>
                        </a:rPr>
                        <a:t>（</a:t>
                      </a:r>
                      <a:r>
                        <a:rPr lang="en-US" sz="1100" kern="100" dirty="0">
                          <a:effectLst/>
                        </a:rPr>
                        <a:t>T</a:t>
                      </a:r>
                      <a:r>
                        <a:rPr lang="zh-CN" sz="1100" kern="100" dirty="0">
                          <a:effectLst/>
                        </a:rPr>
                        <a:t>）</a:t>
                      </a:r>
                      <a:endParaRPr lang="zh-CN" sz="1100" kern="100" dirty="0">
                        <a:solidFill>
                          <a:schemeClr val="bg1"/>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2.03</a:t>
                      </a:r>
                      <a:endParaRPr lang="zh-CN" sz="11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smtClean="0">
                          <a:effectLst/>
                        </a:rPr>
                        <a:t>1.5</a:t>
                      </a:r>
                      <a:r>
                        <a:rPr lang="en-US" altLang="zh-CN" sz="1100" kern="100" dirty="0" smtClean="0">
                          <a:effectLst/>
                        </a:rPr>
                        <a:t>~</a:t>
                      </a:r>
                      <a:r>
                        <a:rPr lang="en-US" sz="1100" kern="100" dirty="0" smtClean="0">
                          <a:effectLst/>
                        </a:rPr>
                        <a:t>1.65</a:t>
                      </a:r>
                      <a:endParaRPr lang="zh-CN" sz="11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a:effectLst/>
                        </a:rPr>
                        <a:t>1.45</a:t>
                      </a:r>
                      <a:endParaRPr lang="zh-CN" sz="1100" b="1" kern="10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1.25</a:t>
                      </a:r>
                      <a:endParaRPr lang="zh-CN" sz="1100" b="1" kern="100" dirty="0">
                        <a:effectLst/>
                        <a:latin typeface="Calibri" pitchFamily="34" charset="0"/>
                        <a:ea typeface="宋体" pitchFamily="2" charset="-122"/>
                        <a:cs typeface="Times New Roman" pitchFamily="18" charset="0"/>
                      </a:endParaRPr>
                    </a:p>
                  </a:txBody>
                  <a:tcPr marL="68580" marR="68580" marT="0" marB="0"/>
                </a:tc>
              </a:tr>
              <a:tr h="282250">
                <a:tc>
                  <a:txBody>
                    <a:bodyPr/>
                    <a:lstStyle/>
                    <a:p>
                      <a:pPr algn="ctr">
                        <a:lnSpc>
                          <a:spcPct val="100000"/>
                        </a:lnSpc>
                        <a:spcAft>
                          <a:spcPts val="0"/>
                        </a:spcAft>
                      </a:pPr>
                      <a:r>
                        <a:rPr lang="zh-CN" sz="1100" kern="100" dirty="0">
                          <a:effectLst/>
                        </a:rPr>
                        <a:t>矫顽力</a:t>
                      </a:r>
                      <a:r>
                        <a:rPr lang="en-US" sz="1100" kern="100" dirty="0" err="1">
                          <a:effectLst/>
                        </a:rPr>
                        <a:t>Hc</a:t>
                      </a:r>
                      <a:r>
                        <a:rPr lang="zh-CN" sz="1100" kern="100" dirty="0">
                          <a:effectLst/>
                        </a:rPr>
                        <a:t>（</a:t>
                      </a:r>
                      <a:r>
                        <a:rPr lang="en-US" sz="1100" kern="100" dirty="0">
                          <a:effectLst/>
                        </a:rPr>
                        <a:t>A/m</a:t>
                      </a:r>
                      <a:r>
                        <a:rPr lang="zh-CN" sz="1100" kern="100" dirty="0">
                          <a:effectLst/>
                        </a:rPr>
                        <a:t>）</a:t>
                      </a:r>
                      <a:endParaRPr lang="zh-CN" sz="1100" kern="100" dirty="0">
                        <a:solidFill>
                          <a:schemeClr val="bg1"/>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&lt;30 </a:t>
                      </a:r>
                      <a:endParaRPr lang="zh-CN" sz="11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&lt;4</a:t>
                      </a:r>
                      <a:endParaRPr lang="zh-CN" sz="11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a:t>
                      </a:r>
                      <a:endParaRPr lang="zh-CN" sz="1100" b="1" kern="100" dirty="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a:t>
                      </a:r>
                      <a:endParaRPr lang="zh-CN" sz="1100" b="1" kern="100" dirty="0">
                        <a:effectLst/>
                        <a:latin typeface="Calibri" pitchFamily="34" charset="0"/>
                        <a:ea typeface="宋体" pitchFamily="2" charset="-122"/>
                        <a:cs typeface="Times New Roman" pitchFamily="18" charset="0"/>
                      </a:endParaRPr>
                    </a:p>
                  </a:txBody>
                  <a:tcPr marL="68580" marR="68580" marT="0" marB="0"/>
                </a:tc>
              </a:tr>
              <a:tr h="225800">
                <a:tc>
                  <a:txBody>
                    <a:bodyPr/>
                    <a:lstStyle/>
                    <a:p>
                      <a:pPr algn="ctr">
                        <a:lnSpc>
                          <a:spcPct val="100000"/>
                        </a:lnSpc>
                        <a:spcAft>
                          <a:spcPts val="0"/>
                        </a:spcAft>
                      </a:pPr>
                      <a:r>
                        <a:rPr lang="zh-CN" sz="1100" kern="100" dirty="0">
                          <a:effectLst/>
                        </a:rPr>
                        <a:t>最大磁导率μ</a:t>
                      </a:r>
                      <a:endParaRPr lang="zh-CN" sz="1100" kern="100" dirty="0">
                        <a:solidFill>
                          <a:schemeClr val="bg1"/>
                        </a:solidFill>
                        <a:effectLst/>
                        <a:latin typeface="+mn-ea"/>
                        <a:ea typeface="+mn-ea"/>
                        <a:cs typeface="Times New Roman" pitchFamily="18" charset="0"/>
                      </a:endParaRPr>
                    </a:p>
                  </a:txBody>
                  <a:tcPr marL="68580" marR="68580" marT="0" marB="0"/>
                </a:tc>
                <a:tc>
                  <a:txBody>
                    <a:bodyPr/>
                    <a:lstStyle/>
                    <a:p>
                      <a:pPr algn="ctr">
                        <a:lnSpc>
                          <a:spcPct val="100000"/>
                        </a:lnSpc>
                        <a:spcAft>
                          <a:spcPts val="0"/>
                        </a:spcAft>
                      </a:pPr>
                      <a:r>
                        <a:rPr lang="en-US" sz="1100" kern="100">
                          <a:effectLst/>
                        </a:rPr>
                        <a:t>4</a:t>
                      </a:r>
                      <a:r>
                        <a:rPr lang="zh-CN" sz="1100" kern="100">
                          <a:effectLst/>
                        </a:rPr>
                        <a:t>×</a:t>
                      </a:r>
                      <a:r>
                        <a:rPr lang="en-US" sz="1100" kern="100">
                          <a:effectLst/>
                        </a:rPr>
                        <a:t>10</a:t>
                      </a:r>
                      <a:r>
                        <a:rPr lang="en-US" sz="1100" kern="100" baseline="30000">
                          <a:effectLst/>
                        </a:rPr>
                        <a:t>4</a:t>
                      </a:r>
                      <a:endParaRPr lang="zh-CN" sz="1100" b="1" kern="10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smtClean="0">
                          <a:effectLst/>
                        </a:rPr>
                        <a:t>25</a:t>
                      </a:r>
                      <a:r>
                        <a:rPr lang="zh-CN" sz="1100" kern="100" dirty="0">
                          <a:effectLst/>
                        </a:rPr>
                        <a:t>×</a:t>
                      </a:r>
                      <a:r>
                        <a:rPr lang="en-US" sz="1100" kern="100" dirty="0">
                          <a:effectLst/>
                        </a:rPr>
                        <a:t>10</a:t>
                      </a:r>
                      <a:r>
                        <a:rPr lang="en-US" sz="1100" kern="100" baseline="30000" dirty="0">
                          <a:effectLst/>
                        </a:rPr>
                        <a:t>4</a:t>
                      </a:r>
                      <a:endParaRPr lang="zh-CN" sz="11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1000</a:t>
                      </a:r>
                      <a:endParaRPr lang="zh-CN" sz="1100" b="1" kern="100" dirty="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sz="1100" kern="100" dirty="0">
                          <a:effectLst/>
                        </a:rPr>
                        <a:t>1.8</a:t>
                      </a:r>
                      <a:r>
                        <a:rPr lang="zh-CN" sz="1100" kern="100" dirty="0">
                          <a:effectLst/>
                        </a:rPr>
                        <a:t>×</a:t>
                      </a:r>
                      <a:r>
                        <a:rPr lang="en-US" sz="1100" kern="100" dirty="0">
                          <a:effectLst/>
                        </a:rPr>
                        <a:t>10</a:t>
                      </a:r>
                      <a:r>
                        <a:rPr lang="en-US" sz="1100" kern="100" baseline="30000" dirty="0">
                          <a:effectLst/>
                        </a:rPr>
                        <a:t>4</a:t>
                      </a:r>
                      <a:endParaRPr lang="zh-CN" sz="1100" b="1" kern="100" dirty="0">
                        <a:effectLst/>
                        <a:latin typeface="Calibri" pitchFamily="34" charset="0"/>
                        <a:ea typeface="宋体" pitchFamily="2" charset="-122"/>
                        <a:cs typeface="Times New Roman" pitchFamily="18" charset="0"/>
                      </a:endParaRPr>
                    </a:p>
                  </a:txBody>
                  <a:tcPr marL="68580" marR="68580" marT="0" marB="0"/>
                </a:tc>
              </a:tr>
              <a:tr h="225800">
                <a:tc>
                  <a:txBody>
                    <a:bodyPr/>
                    <a:lstStyle/>
                    <a:p>
                      <a:pPr algn="ctr">
                        <a:lnSpc>
                          <a:spcPct val="100000"/>
                        </a:lnSpc>
                        <a:spcAft>
                          <a:spcPts val="0"/>
                        </a:spcAft>
                      </a:pPr>
                      <a:r>
                        <a:rPr lang="zh-CN" altLang="en-US" sz="1100" kern="100" dirty="0" smtClean="0">
                          <a:effectLst/>
                        </a:rPr>
                        <a:t>损耗</a:t>
                      </a:r>
                      <a:r>
                        <a:rPr lang="en-US" altLang="zh-CN" sz="1100" kern="100" dirty="0" smtClean="0">
                          <a:effectLst/>
                        </a:rPr>
                        <a:t>/(W/kg)</a:t>
                      </a:r>
                      <a:endParaRPr lang="zh-CN" sz="1100" kern="100" dirty="0">
                        <a:solidFill>
                          <a:schemeClr val="bg1"/>
                        </a:solidFill>
                        <a:effectLst/>
                        <a:latin typeface="+mn-ea"/>
                        <a:ea typeface="+mn-ea"/>
                        <a:cs typeface="Times New Roman"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smtClean="0">
                          <a:effectLst/>
                        </a:rPr>
                        <a:t>50Hz,1.7T,P&lt;1.2</a:t>
                      </a:r>
                      <a:endParaRPr lang="zh-CN" sz="1100" b="1" kern="100" dirty="0">
                        <a:effectLst/>
                        <a:latin typeface="Calibri" pitchFamily="34" charset="0"/>
                        <a:ea typeface="宋体" pitchFamily="2" charset="-122"/>
                        <a:cs typeface="Times New Roman"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smtClean="0">
                          <a:effectLst/>
                        </a:rPr>
                        <a:t>50Hz,1.3T,P&lt;0.2</a:t>
                      </a:r>
                      <a:endParaRPr lang="zh-CN" sz="11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altLang="zh-CN" sz="1100" kern="100" dirty="0" smtClean="0">
                          <a:effectLst/>
                        </a:rPr>
                        <a:t>---------</a:t>
                      </a:r>
                      <a:endParaRPr lang="zh-CN" sz="1100" b="1" kern="100" dirty="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r>
                        <a:rPr lang="en-US" altLang="zh-CN" sz="1100" kern="100" dirty="0" smtClean="0">
                          <a:effectLst/>
                        </a:rPr>
                        <a:t>-------------</a:t>
                      </a:r>
                      <a:endParaRPr lang="zh-CN" sz="1100" b="1" kern="100" dirty="0">
                        <a:effectLst/>
                        <a:latin typeface="Calibri" pitchFamily="34" charset="0"/>
                        <a:ea typeface="宋体" pitchFamily="2" charset="-122"/>
                        <a:cs typeface="Times New Roman" pitchFamily="18" charset="0"/>
                      </a:endParaRPr>
                    </a:p>
                  </a:txBody>
                  <a:tcPr marL="68580" marR="68580" marT="0" marB="0"/>
                </a:tc>
              </a:tr>
              <a:tr h="225800">
                <a:tc>
                  <a:txBody>
                    <a:bodyPr/>
                    <a:lstStyle/>
                    <a:p>
                      <a:pPr algn="ctr">
                        <a:lnSpc>
                          <a:spcPct val="100000"/>
                        </a:lnSpc>
                        <a:spcAft>
                          <a:spcPts val="0"/>
                        </a:spcAft>
                      </a:pPr>
                      <a:r>
                        <a:rPr lang="zh-CN" altLang="en-US" sz="1100" kern="100" dirty="0" smtClean="0">
                          <a:effectLst/>
                        </a:rPr>
                        <a:t>磁滞伸缩系数</a:t>
                      </a:r>
                      <a:endParaRPr lang="zh-CN" sz="1100" kern="100" dirty="0">
                        <a:solidFill>
                          <a:schemeClr val="bg1"/>
                        </a:solidFill>
                        <a:effectLst/>
                        <a:latin typeface="+mn-ea"/>
                        <a:ea typeface="+mn-ea"/>
                        <a:cs typeface="Times New Roman"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smtClean="0">
                          <a:effectLst/>
                        </a:rPr>
                        <a:t>~2</a:t>
                      </a:r>
                      <a:r>
                        <a:rPr lang="zh-CN" altLang="en-US" sz="1100" kern="100" dirty="0" smtClean="0">
                          <a:effectLst/>
                        </a:rPr>
                        <a:t>*</a:t>
                      </a:r>
                      <a:r>
                        <a:rPr lang="en-US" altLang="zh-CN" sz="1100" kern="100" dirty="0" smtClean="0">
                          <a:effectLst/>
                        </a:rPr>
                        <a:t>10</a:t>
                      </a:r>
                      <a:r>
                        <a:rPr lang="en-US" altLang="zh-CN" sz="1100" kern="100" baseline="30000" dirty="0" smtClean="0">
                          <a:effectLst/>
                        </a:rPr>
                        <a:t>-6</a:t>
                      </a:r>
                      <a:endParaRPr lang="zh-CN" sz="1100" b="1" kern="100" baseline="300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smtClean="0">
                          <a:effectLst/>
                        </a:rPr>
                        <a:t>27</a:t>
                      </a:r>
                      <a:r>
                        <a:rPr lang="zh-CN" altLang="en-US" sz="1100" kern="100" dirty="0" smtClean="0">
                          <a:effectLst/>
                        </a:rPr>
                        <a:t>*</a:t>
                      </a:r>
                      <a:r>
                        <a:rPr lang="en-US" altLang="zh-CN" sz="1100" kern="100" dirty="0" smtClean="0">
                          <a:effectLst/>
                        </a:rPr>
                        <a:t>10</a:t>
                      </a:r>
                      <a:r>
                        <a:rPr lang="en-US" altLang="zh-CN" sz="1100" kern="100" baseline="30000" dirty="0" smtClean="0">
                          <a:effectLst/>
                        </a:rPr>
                        <a:t>-6</a:t>
                      </a:r>
                      <a:endParaRPr lang="zh-CN" sz="1100" b="1" kern="100" dirty="0">
                        <a:solidFill>
                          <a:srgbClr val="FF0000"/>
                        </a:solidFill>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endParaRPr lang="zh-CN" sz="1100" b="1" kern="100" dirty="0">
                        <a:effectLst/>
                        <a:latin typeface="Calibri" pitchFamily="34" charset="0"/>
                        <a:ea typeface="宋体" pitchFamily="2" charset="-122"/>
                        <a:cs typeface="Times New Roman" pitchFamily="18" charset="0"/>
                      </a:endParaRPr>
                    </a:p>
                  </a:txBody>
                  <a:tcPr marL="68580" marR="68580" marT="0" marB="0"/>
                </a:tc>
                <a:tc>
                  <a:txBody>
                    <a:bodyPr/>
                    <a:lstStyle/>
                    <a:p>
                      <a:pPr algn="ctr">
                        <a:lnSpc>
                          <a:spcPct val="100000"/>
                        </a:lnSpc>
                        <a:spcAft>
                          <a:spcPts val="0"/>
                        </a:spcAft>
                      </a:pPr>
                      <a:endParaRPr lang="zh-CN" sz="1100" b="1" kern="100" dirty="0">
                        <a:effectLst/>
                        <a:latin typeface="Calibri" pitchFamily="34" charset="0"/>
                        <a:ea typeface="宋体" pitchFamily="2" charset="-122"/>
                        <a:cs typeface="Times New Roman" pitchFamily="18" charset="0"/>
                      </a:endParaRPr>
                    </a:p>
                  </a:txBody>
                  <a:tcPr marL="68580" marR="68580" marT="0" marB="0"/>
                </a:tc>
              </a:tr>
            </a:tbl>
          </a:graphicData>
        </a:graphic>
      </p:graphicFrame>
      <p:sp>
        <p:nvSpPr>
          <p:cNvPr id="9" name="圆角矩形 8"/>
          <p:cNvSpPr/>
          <p:nvPr/>
        </p:nvSpPr>
        <p:spPr>
          <a:xfrm>
            <a:off x="467544" y="3580588"/>
            <a:ext cx="2095367" cy="295347"/>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软磁材料性能对比</a:t>
            </a:r>
            <a:endParaRPr lang="zh-CN" altLang="en-US" dirty="0"/>
          </a:p>
        </p:txBody>
      </p:sp>
      <p:sp>
        <p:nvSpPr>
          <p:cNvPr id="10" name="文本框 9"/>
          <p:cNvSpPr txBox="1"/>
          <p:nvPr/>
        </p:nvSpPr>
        <p:spPr>
          <a:xfrm>
            <a:off x="1043608" y="5906458"/>
            <a:ext cx="8495928" cy="369332"/>
          </a:xfrm>
          <a:prstGeom prst="rect">
            <a:avLst/>
          </a:prstGeom>
          <a:noFill/>
        </p:spPr>
        <p:txBody>
          <a:bodyPr wrap="square" rtlCol="0">
            <a:spAutoFit/>
          </a:bodyPr>
          <a:lstStyle/>
          <a:p>
            <a:r>
              <a:rPr lang="zh-CN" altLang="en-US" dirty="0"/>
              <a:t>铁</a:t>
            </a:r>
            <a:r>
              <a:rPr lang="zh-CN" altLang="en-US" dirty="0" smtClean="0"/>
              <a:t>基非晶合金具有优异的物理特性和电磁特性。</a:t>
            </a:r>
            <a:endParaRPr lang="zh-CN"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endParaRPr lang="zh-CN" altLang="en-US" dirty="0"/>
          </a:p>
        </p:txBody>
      </p:sp>
      <p:sp>
        <p:nvSpPr>
          <p:cNvPr id="3" name="内容占位符 2"/>
          <p:cNvSpPr>
            <a:spLocks noGrp="1"/>
          </p:cNvSpPr>
          <p:nvPr>
            <p:ph idx="1"/>
          </p:nvPr>
        </p:nvSpPr>
        <p:spPr/>
        <p:txBody>
          <a:bodyPr/>
          <a:lstStyle/>
          <a:p>
            <a:pPr marL="0" indent="0">
              <a:buNone/>
            </a:pPr>
            <a:r>
              <a:rPr lang="zh-CN" altLang="en-US" dirty="0" smtClean="0"/>
              <a:t> </a:t>
            </a:r>
            <a:endParaRPr lang="en-US" altLang="zh-CN" dirty="0" smtClean="0"/>
          </a:p>
        </p:txBody>
      </p:sp>
      <p:sp>
        <p:nvSpPr>
          <p:cNvPr id="4" name="页脚占位符 3"/>
          <p:cNvSpPr>
            <a:spLocks noGrp="1"/>
          </p:cNvSpPr>
          <p:nvPr>
            <p:ph type="ftr" sz="quarter" idx="11"/>
          </p:nvPr>
        </p:nvSpPr>
        <p:spPr/>
        <p:txBody>
          <a:bodyPr/>
          <a:lstStyle/>
          <a:p>
            <a:r>
              <a:rPr lang="zh-CN" altLang="en-US" smtClean="0"/>
              <a:t>华中科技大学电气与电子工程学院</a:t>
            </a:r>
            <a:endParaRPr lang="zh-CN" altLang="en-US" dirty="0"/>
          </a:p>
        </p:txBody>
      </p:sp>
      <p:sp>
        <p:nvSpPr>
          <p:cNvPr id="5" name="모서리가 둥근 직사각형 46"/>
          <p:cNvSpPr/>
          <p:nvPr/>
        </p:nvSpPr>
        <p:spPr>
          <a:xfrm>
            <a:off x="14955" y="108368"/>
            <a:ext cx="5275569" cy="525716"/>
          </a:xfrm>
          <a:prstGeom prst="roundRect">
            <a:avLst/>
          </a:prstGeom>
          <a:gradFill>
            <a:gsLst>
              <a:gs pos="0">
                <a:srgbClr val="8488C4"/>
              </a:gs>
              <a:gs pos="53000">
                <a:srgbClr val="D4DEFF"/>
              </a:gs>
              <a:gs pos="83000">
                <a:srgbClr val="D4DEFF"/>
              </a:gs>
              <a:gs pos="100000">
                <a:srgbClr val="96AB94"/>
              </a:gs>
            </a:gsLst>
            <a:lin ang="5400000" scaled="0"/>
          </a:gradFill>
          <a:ln w="114300">
            <a:solidFill>
              <a:schemeClr val="bg1"/>
            </a:solid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None/>
              <a:defRPr/>
            </a:pPr>
            <a:r>
              <a:rPr lang="zh-CN" altLang="en-US" sz="2800" dirty="0" smtClean="0">
                <a:ln>
                  <a:noFill/>
                </a:ln>
                <a:solidFill>
                  <a:srgbClr val="FF0000"/>
                </a:solidFill>
                <a:latin typeface="+mj-ea"/>
                <a:ea typeface="+mj-ea"/>
              </a:rPr>
              <a:t>非晶</a:t>
            </a:r>
            <a:r>
              <a:rPr lang="zh-CN" altLang="en-US" sz="2800" dirty="0" smtClean="0">
                <a:ln>
                  <a:noFill/>
                </a:ln>
                <a:solidFill>
                  <a:srgbClr val="FF0000"/>
                </a:solidFill>
                <a:latin typeface="+mj-ea"/>
                <a:ea typeface="+mj-ea"/>
              </a:rPr>
              <a:t>材料</a:t>
            </a:r>
            <a:endParaRPr lang="en-US" altLang="ko-KR" sz="2800" dirty="0">
              <a:ln>
                <a:noFill/>
              </a:ln>
              <a:solidFill>
                <a:srgbClr val="FF0000"/>
              </a:solidFill>
              <a:latin typeface="+mj-ea"/>
              <a:ea typeface="+mj-ea"/>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049" y="4057053"/>
            <a:ext cx="5377973" cy="2396945"/>
          </a:xfrm>
          <a:prstGeom prst="rect">
            <a:avLst/>
          </a:prstGeom>
        </p:spPr>
      </p:pic>
      <p:pic>
        <p:nvPicPr>
          <p:cNvPr id="11" name="图片 10"/>
          <p:cNvPicPr>
            <a:picLocks noChangeAspect="1"/>
          </p:cNvPicPr>
          <p:nvPr/>
        </p:nvPicPr>
        <p:blipFill>
          <a:blip r:embed="rId3"/>
          <a:stretch>
            <a:fillRect/>
          </a:stretch>
        </p:blipFill>
        <p:spPr>
          <a:xfrm>
            <a:off x="3756049" y="892254"/>
            <a:ext cx="5377973" cy="2973321"/>
          </a:xfrm>
          <a:prstGeom prst="rect">
            <a:avLst/>
          </a:prstGeom>
          <a:effectLst>
            <a:softEdge rad="0"/>
          </a:effectLst>
          <a:scene3d>
            <a:camera prst="orthographicFront"/>
            <a:lightRig rig="threePt" dir="t"/>
          </a:scene3d>
          <a:sp3d extrusionH="76200" prstMaterial="dkEdge">
            <a:extrusionClr>
              <a:srgbClr val="00B050"/>
            </a:extrusionClr>
          </a:sp3d>
        </p:spPr>
      </p:pic>
      <p:sp>
        <p:nvSpPr>
          <p:cNvPr id="12" name="圆角矩形 11"/>
          <p:cNvSpPr/>
          <p:nvPr/>
        </p:nvSpPr>
        <p:spPr>
          <a:xfrm>
            <a:off x="375009" y="979350"/>
            <a:ext cx="1604704" cy="289410"/>
          </a:xfrm>
          <a:prstGeom prst="round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非晶带材制备</a:t>
            </a:r>
            <a:endParaRPr lang="zh-CN" altLang="en-US" dirty="0"/>
          </a:p>
        </p:txBody>
      </p:sp>
      <p:sp>
        <p:nvSpPr>
          <p:cNvPr id="7" name="矩形 6"/>
          <p:cNvSpPr/>
          <p:nvPr/>
        </p:nvSpPr>
        <p:spPr>
          <a:xfrm>
            <a:off x="395536" y="1700808"/>
            <a:ext cx="3024336" cy="4524315"/>
          </a:xfrm>
          <a:prstGeom prst="rect">
            <a:avLst/>
          </a:prstGeom>
          <a:ln w="28575">
            <a:solidFill>
              <a:srgbClr val="FF0000"/>
            </a:solidFill>
          </a:ln>
        </p:spPr>
        <p:txBody>
          <a:bodyPr wrap="square">
            <a:spAutoFit/>
          </a:bodyPr>
          <a:lstStyle/>
          <a:p>
            <a:pPr indent="254000">
              <a:lnSpc>
                <a:spcPct val="200000"/>
              </a:lnSpc>
              <a:spcBef>
                <a:spcPts val="1000"/>
              </a:spcBef>
              <a:spcAft>
                <a:spcPts val="1000"/>
              </a:spcAft>
            </a:pPr>
            <a:r>
              <a:rPr lang="en-US" altLang="zh-CN" dirty="0" smtClean="0">
                <a:latin typeface="Calibri" pitchFamily="34" charset="0"/>
                <a:cs typeface="宋体" pitchFamily="2" charset="-122"/>
              </a:rPr>
              <a:t>    </a:t>
            </a:r>
            <a:r>
              <a:rPr lang="zh-CN" altLang="zh-CN" dirty="0" smtClean="0">
                <a:latin typeface="Calibri" pitchFamily="34" charset="0"/>
                <a:cs typeface="宋体" pitchFamily="2" charset="-122"/>
              </a:rPr>
              <a:t>制备</a:t>
            </a:r>
            <a:r>
              <a:rPr lang="zh-CN" altLang="zh-CN" dirty="0">
                <a:latin typeface="Calibri" pitchFamily="34" charset="0"/>
                <a:cs typeface="宋体" pitchFamily="2" charset="-122"/>
              </a:rPr>
              <a:t>非晶态合金采用一种快速凝固的工艺。将处于熔融状态的高温钢水喷射到高速旋转的冷却辊上。钢水以每秒百万度的速度迅速冷却，仅用千分之一秒的时间就将</a:t>
            </a:r>
            <a:r>
              <a:rPr lang="en-US" altLang="zh-CN" dirty="0">
                <a:latin typeface="Calibri" pitchFamily="34" charset="0"/>
                <a:cs typeface="宋体" pitchFamily="2" charset="-122"/>
              </a:rPr>
              <a:t>1300</a:t>
            </a:r>
            <a:r>
              <a:rPr lang="zh-CN" altLang="zh-CN" dirty="0">
                <a:latin typeface="Calibri" pitchFamily="34" charset="0"/>
                <a:cs typeface="宋体" pitchFamily="2" charset="-122"/>
              </a:rPr>
              <a:t>℃的钢水降到</a:t>
            </a:r>
            <a:r>
              <a:rPr lang="en-US" altLang="zh-CN" dirty="0">
                <a:latin typeface="Calibri" pitchFamily="34" charset="0"/>
                <a:cs typeface="宋体" pitchFamily="2" charset="-122"/>
              </a:rPr>
              <a:t>200</a:t>
            </a:r>
            <a:r>
              <a:rPr lang="zh-CN" altLang="zh-CN" dirty="0">
                <a:latin typeface="Calibri" pitchFamily="34" charset="0"/>
                <a:cs typeface="宋体" pitchFamily="2" charset="-122"/>
              </a:rPr>
              <a:t>℃以下，形成非晶带材。</a:t>
            </a:r>
            <a:endParaRPr lang="en-US" altLang="zh-CN" dirty="0">
              <a:latin typeface="Calibri" pitchFamily="34" charset="0"/>
              <a:cs typeface="宋体" pitchFamily="2"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沉稳">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Dragon</Template>
  <TotalTime>11358</TotalTime>
  <Words>5232</Words>
  <Application>Microsoft Office PowerPoint</Application>
  <PresentationFormat>全屏显示(4:3)</PresentationFormat>
  <Paragraphs>574</Paragraphs>
  <Slides>62</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62</vt:i4>
      </vt:variant>
    </vt:vector>
  </HeadingPairs>
  <TitlesOfParts>
    <vt:vector size="73" baseType="lpstr">
      <vt:lpstr>맑은 고딕</vt:lpstr>
      <vt:lpstr>Times-Roman</vt:lpstr>
      <vt:lpstr>黑体</vt:lpstr>
      <vt:lpstr>华文行楷</vt:lpstr>
      <vt:lpstr>华文宋体</vt:lpstr>
      <vt:lpstr>宋体</vt:lpstr>
      <vt:lpstr>Arial</vt:lpstr>
      <vt:lpstr>Calibri</vt:lpstr>
      <vt:lpstr>Times New Roman</vt:lpstr>
      <vt:lpstr>Wingdings</vt:lpstr>
      <vt:lpstr>Office 主题</vt:lpstr>
      <vt:lpstr>   组内学习交流报告</vt:lpstr>
      <vt:lpstr>内容提纲</vt:lpstr>
      <vt:lpstr>PowerPoint 演示文稿</vt:lpstr>
      <vt:lpstr>PowerPoint 演示文稿</vt:lpstr>
      <vt:lpstr>PowerPoint 演示文稿</vt:lpstr>
      <vt:lpstr>内容提纲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内容提纲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内容提纲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内容提纲</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user</cp:lastModifiedBy>
  <cp:revision>223</cp:revision>
  <dcterms:created xsi:type="dcterms:W3CDTF">2015-07-29T02:32:00Z</dcterms:created>
  <dcterms:modified xsi:type="dcterms:W3CDTF">2016-10-10T07:34:29Z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2052-10.1.0.5740</vt:lpwstr>
  </property>
</Properties>
</file>